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perceptron; multi-layer to make nn; figure out how to adjust parameters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half" idx="13"/>
          </p:nvPr>
        </p:nvSpPr>
        <p:spPr>
          <a:xfrm>
            <a:off x="6172200" y="4787900"/>
            <a:ext cx="6375400" cy="41456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333919" y="1079498"/>
            <a:ext cx="5918201" cy="3429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idx="15"/>
          </p:nvPr>
        </p:nvSpPr>
        <p:spPr>
          <a:xfrm>
            <a:off x="-321934" y="1080867"/>
            <a:ext cx="7686496" cy="7807542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5556601" y="1079500"/>
            <a:ext cx="7701342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idx="14"/>
          </p:nvPr>
        </p:nvSpPr>
        <p:spPr>
          <a:xfrm>
            <a:off x="299347" y="1003300"/>
            <a:ext cx="7793714" cy="78994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–Joe Bloggs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–Joe Bloggs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0" y="0"/>
            <a:ext cx="15312005" cy="995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92500"/>
            <a:ext cx="11938000" cy="776281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04347"/>
            <a:ext cx="11239500" cy="730861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idx="13"/>
          </p:nvPr>
        </p:nvSpPr>
        <p:spPr>
          <a:xfrm>
            <a:off x="3630632" y="977900"/>
            <a:ext cx="10604501" cy="78814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idx="13"/>
          </p:nvPr>
        </p:nvSpPr>
        <p:spPr>
          <a:xfrm>
            <a:off x="4701080" y="2297102"/>
            <a:ext cx="8877139" cy="659766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eep Neural Network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Neural Networks</a:t>
            </a:r>
          </a:p>
        </p:txBody>
      </p:sp>
      <p:sp>
        <p:nvSpPr>
          <p:cNvPr id="159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Essentials to enable deep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Essentials to enable deep structure</a:t>
            </a:r>
          </a:p>
        </p:txBody>
      </p:sp>
      <p:sp>
        <p:nvSpPr>
          <p:cNvPr id="396" name="Network Struc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8609" indent="-308609" defTabSz="370331">
              <a:spcBef>
                <a:spcPts val="2700"/>
              </a:spcBef>
              <a:defRPr spc="45" sz="2268">
                <a:solidFill>
                  <a:srgbClr val="000000"/>
                </a:solidFill>
              </a:defRPr>
            </a:pPr>
            <a:r>
              <a:t>Network Structure</a:t>
            </a:r>
          </a:p>
          <a:p>
            <a:pPr lvl="1" marL="617219" indent="-308609" defTabSz="370331">
              <a:spcBef>
                <a:spcPts val="2700"/>
              </a:spcBef>
              <a:defRPr spc="45" sz="2268">
                <a:solidFill>
                  <a:srgbClr val="000000"/>
                </a:solidFill>
              </a:defRPr>
            </a:pPr>
            <a:r>
              <a:t>Convolutional nets</a:t>
            </a:r>
          </a:p>
          <a:p>
            <a:pPr lvl="1" marL="617219" indent="-308609" defTabSz="370331">
              <a:spcBef>
                <a:spcPts val="2700"/>
              </a:spcBef>
              <a:defRPr spc="45" sz="2268">
                <a:solidFill>
                  <a:srgbClr val="000000"/>
                </a:solidFill>
              </a:defRPr>
            </a:pPr>
            <a:r>
              <a:t>ResNet (shortcut links)</a:t>
            </a:r>
          </a:p>
          <a:p>
            <a:pPr marL="308609" indent="-308609" defTabSz="370331">
              <a:spcBef>
                <a:spcPts val="2700"/>
              </a:spcBef>
              <a:defRPr spc="45" sz="2268">
                <a:solidFill>
                  <a:srgbClr val="000000"/>
                </a:solidFill>
              </a:defRPr>
            </a:pPr>
            <a:r>
              <a:t>Optimisation</a:t>
            </a:r>
          </a:p>
          <a:p>
            <a:pPr lvl="1" marL="617219" indent="-308609" defTabSz="370331">
              <a:spcBef>
                <a:spcPts val="2700"/>
              </a:spcBef>
              <a:defRPr spc="45" sz="2268">
                <a:solidFill>
                  <a:srgbClr val="000000"/>
                </a:solidFill>
              </a:defRPr>
            </a:pPr>
            <a:r>
              <a:t>Optimiser</a:t>
            </a:r>
          </a:p>
          <a:p>
            <a:pPr lvl="1" marL="617219" indent="-308609" defTabSz="370331">
              <a:spcBef>
                <a:spcPts val="2700"/>
              </a:spcBef>
              <a:defRPr spc="45" sz="2268">
                <a:solidFill>
                  <a:srgbClr val="000000"/>
                </a:solidFill>
              </a:defRPr>
            </a:pPr>
            <a:r>
              <a:t>Progress management schemes</a:t>
            </a:r>
          </a:p>
          <a:p>
            <a:pPr marL="308609" indent="-308609" defTabSz="370331">
              <a:spcBef>
                <a:spcPts val="2700"/>
              </a:spcBef>
              <a:defRPr spc="45" sz="2268">
                <a:solidFill>
                  <a:srgbClr val="000000"/>
                </a:solidFill>
              </a:defRPr>
            </a:pPr>
            <a:r>
              <a:t>Regularisation</a:t>
            </a:r>
          </a:p>
          <a:p>
            <a:pPr lvl="1" marL="617219" indent="-308609" defTabSz="370331">
              <a:spcBef>
                <a:spcPts val="2700"/>
              </a:spcBef>
              <a:defRPr spc="45" sz="2268">
                <a:solidFill>
                  <a:srgbClr val="000000"/>
                </a:solidFill>
              </a:defRPr>
            </a:pPr>
            <a:r>
              <a:t>Dropout</a:t>
            </a:r>
          </a:p>
          <a:p>
            <a:pPr lvl="1" marL="617219" indent="-308609" defTabSz="370331">
              <a:spcBef>
                <a:spcPts val="2700"/>
              </a:spcBef>
              <a:defRPr spc="45" sz="2268">
                <a:solidFill>
                  <a:srgbClr val="000000"/>
                </a:solidFill>
              </a:defRPr>
            </a:pPr>
            <a:r>
              <a:t>(Weight Decay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ave Degrees of Freedom / Regularis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Save Degrees of Freedom / Regularisation</a:t>
            </a:r>
          </a:p>
        </p:txBody>
      </p:sp>
      <p:sp>
        <p:nvSpPr>
          <p:cNvPr id="399" name="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Structures</a:t>
            </a:r>
          </a:p>
        </p:txBody>
      </p:sp>
      <p:sp>
        <p:nvSpPr>
          <p:cNvPr id="400" name="Convolutional Neural Networ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Convolutional Neural Networks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Computation</a:t>
            </a: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  <a:r>
              <a:t>Linear Op: conv. is linear</a:t>
            </a:r>
          </a:p>
        </p:txBody>
      </p:sp>
      <p:pic>
        <p:nvPicPr>
          <p:cNvPr id="401" name="3D_Convolution_Animation.gif" descr="3D_Convolution_Anim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342" y="4010174"/>
            <a:ext cx="4009505" cy="3546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ConvNeuralNet.mp4" descr="ConvNeuralNe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002897" y="3965933"/>
            <a:ext cx="6462849" cy="3635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000" fill="hold"/>
                                        <p:tgtEl>
                                          <p:spTgt spid="4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tructure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Structures</a:t>
            </a:r>
          </a:p>
        </p:txBody>
      </p:sp>
      <p:sp>
        <p:nvSpPr>
          <p:cNvPr id="405" name="Convolutional Neural Networks…"/>
          <p:cNvSpPr txBox="1"/>
          <p:nvPr>
            <p:ph type="body" sz="half" idx="4294967295"/>
          </p:nvPr>
        </p:nvSpPr>
        <p:spPr>
          <a:xfrm>
            <a:off x="767680" y="1276280"/>
            <a:ext cx="11658601" cy="2201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</a:lstStyle>
          <a:p>
            <a:pPr/>
            <a:r>
              <a:t>Convolutional Neural Networks</a:t>
            </a:r>
          </a:p>
          <a:p>
            <a:pPr lvl="1"/>
            <a:r>
              <a:t>Linear Op: conv. is linear</a:t>
            </a:r>
          </a:p>
        </p:txBody>
      </p:sp>
      <p:pic>
        <p:nvPicPr>
          <p:cNvPr id="406" name="ConvNeuralNet2.mp4" descr="ConvNeuralNet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94049" y="2692499"/>
            <a:ext cx="12216702" cy="6871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00" fill="hold"/>
                                        <p:tgtEl>
                                          <p:spTgt spid="4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tructure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Structures</a:t>
            </a:r>
          </a:p>
        </p:txBody>
      </p:sp>
      <p:sp>
        <p:nvSpPr>
          <p:cNvPr id="409" name="Convolutional Neural Networks…"/>
          <p:cNvSpPr txBox="1"/>
          <p:nvPr>
            <p:ph type="body" sz="half" idx="4294967295"/>
          </p:nvPr>
        </p:nvSpPr>
        <p:spPr>
          <a:xfrm>
            <a:off x="767680" y="1276280"/>
            <a:ext cx="11658601" cy="2201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</a:lstStyle>
          <a:p>
            <a:pPr/>
            <a:r>
              <a:t>Convolutional Neural Networks</a:t>
            </a:r>
          </a:p>
          <a:p>
            <a:pPr lvl="1"/>
            <a:r>
              <a:t>Linear Op: conv. is linear</a:t>
            </a:r>
          </a:p>
        </p:txBody>
      </p:sp>
      <p:sp>
        <p:nvSpPr>
          <p:cNvPr id="410" name="Q: How many elements in the matrix?…"/>
          <p:cNvSpPr/>
          <p:nvPr/>
        </p:nvSpPr>
        <p:spPr>
          <a:xfrm>
            <a:off x="688809" y="2943583"/>
            <a:ext cx="11816342" cy="6230856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How many elements in the matrix?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20, X has 20 elements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120, X has 20 elements, Y has 6, totally we will need 20 * 6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6, there are 6 outputs in Y.</a:t>
            </a:r>
          </a:p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How many elements in the matrix if we have the dim of I/O matrices (both rows and columns) *100?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120 * 100 = 12,000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120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e>
                    <m:sup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1,200,000</m:t>
                  </m:r>
                </m:oMath>
              </m:oMathPara>
            </a14:m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120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e>
                    <m:sup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12,000,000,000</m:t>
                  </m:r>
                </m:oMath>
              </m:oMathPara>
            </a14:m>
          </a:p>
        </p:txBody>
      </p:sp>
      <p:sp>
        <p:nvSpPr>
          <p:cNvPr id="411" name="Rectangle"/>
          <p:cNvSpPr/>
          <p:nvPr/>
        </p:nvSpPr>
        <p:spPr>
          <a:xfrm>
            <a:off x="609034" y="4269301"/>
            <a:ext cx="11108829" cy="586634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12" name="Rectangle"/>
          <p:cNvSpPr/>
          <p:nvPr/>
        </p:nvSpPr>
        <p:spPr>
          <a:xfrm>
            <a:off x="700567" y="8297741"/>
            <a:ext cx="11108828" cy="586634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2" grpId="2"/>
      <p:bldP build="whole" bldLvl="1" animBg="1" rev="0" advAuto="0" spid="4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tructure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Structures</a:t>
            </a:r>
          </a:p>
        </p:txBody>
      </p:sp>
      <p:sp>
        <p:nvSpPr>
          <p:cNvPr id="415" name="Convolutional Neural Networks…"/>
          <p:cNvSpPr txBox="1"/>
          <p:nvPr>
            <p:ph type="body" sz="half" idx="4294967295"/>
          </p:nvPr>
        </p:nvSpPr>
        <p:spPr>
          <a:xfrm>
            <a:off x="673100" y="1772827"/>
            <a:ext cx="11658600" cy="2201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</a:lstStyle>
          <a:p>
            <a:pPr/>
            <a:r>
              <a:t>Convolutional Neural Networks</a:t>
            </a:r>
          </a:p>
          <a:p>
            <a:pPr lvl="1"/>
            <a:r>
              <a:t>Linear Op: conv. is linear</a:t>
            </a:r>
          </a:p>
        </p:txBody>
      </p:sp>
      <p:sp>
        <p:nvSpPr>
          <p:cNvPr id="416" name="Q: How many DEGREES of FREEDOM in the conv. matrix?…"/>
          <p:cNvSpPr/>
          <p:nvPr/>
        </p:nvSpPr>
        <p:spPr>
          <a:xfrm>
            <a:off x="688809" y="5355382"/>
            <a:ext cx="11627182" cy="3395708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How many DEGREES of FREEDOM in the conv. matrix?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120, as it has 120 elements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20, as all columns are the same, and each column has 20 elements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9, same as the elements in the 3*3 conv. kernel.</a:t>
            </a:r>
          </a:p>
        </p:txBody>
      </p:sp>
      <p:sp>
        <p:nvSpPr>
          <p:cNvPr id="417" name="Rectangle"/>
          <p:cNvSpPr/>
          <p:nvPr/>
        </p:nvSpPr>
        <p:spPr>
          <a:xfrm>
            <a:off x="665099" y="7411050"/>
            <a:ext cx="11108828" cy="586634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sidual Networks…"/>
          <p:cNvSpPr txBox="1"/>
          <p:nvPr>
            <p:ph type="body" idx="1"/>
          </p:nvPr>
        </p:nvSpPr>
        <p:spPr>
          <a:xfrm>
            <a:off x="673100" y="2387600"/>
            <a:ext cx="11658600" cy="586046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Residual Networks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Structure</a:t>
            </a: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</a:p>
          <a:p>
            <a:pPr lvl="1">
              <a:defRPr>
                <a:solidFill>
                  <a:srgbClr val="000000"/>
                </a:solidFill>
              </a:defRPr>
            </a:pPr>
            <a:r>
              <a:t>Facilitates Backprop</a:t>
            </a:r>
          </a:p>
        </p:txBody>
      </p:sp>
      <p:sp>
        <p:nvSpPr>
          <p:cNvPr id="420" name="Save Degrees of Freedom / Regularis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Save Degrees of Freedom / Regularisation</a:t>
            </a:r>
          </a:p>
        </p:txBody>
      </p:sp>
      <p:sp>
        <p:nvSpPr>
          <p:cNvPr id="421" name="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Structures</a:t>
            </a:r>
          </a:p>
        </p:txBody>
      </p:sp>
      <p:grpSp>
        <p:nvGrpSpPr>
          <p:cNvPr id="430" name="Group"/>
          <p:cNvGrpSpPr/>
          <p:nvPr/>
        </p:nvGrpSpPr>
        <p:grpSpPr>
          <a:xfrm>
            <a:off x="3329066" y="3879179"/>
            <a:ext cx="4191134" cy="1995242"/>
            <a:chOff x="0" y="0"/>
            <a:chExt cx="4191133" cy="1995240"/>
          </a:xfrm>
        </p:grpSpPr>
        <p:sp>
          <p:nvSpPr>
            <p:cNvPr id="422" name="Rectangle"/>
            <p:cNvSpPr/>
            <p:nvPr/>
          </p:nvSpPr>
          <p:spPr>
            <a:xfrm>
              <a:off x="1116603" y="47413"/>
              <a:ext cx="482601" cy="1135346"/>
            </a:xfrm>
            <a:prstGeom prst="rect">
              <a:avLst/>
            </a:prstGeom>
            <a:solidFill>
              <a:srgbClr val="4F8F00">
                <a:alpha val="37998"/>
              </a:srgbClr>
            </a:solidFill>
            <a:ln w="50800" cap="flat">
              <a:solidFill>
                <a:schemeClr val="accent3">
                  <a:hueOff val="929958"/>
                  <a:satOff val="10247"/>
                  <a:lumOff val="-24509"/>
                </a:schemeClr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423" name="Rounded Rectangle"/>
            <p:cNvSpPr/>
            <p:nvPr/>
          </p:nvSpPr>
          <p:spPr>
            <a:xfrm>
              <a:off x="0" y="0"/>
              <a:ext cx="482600" cy="1230172"/>
            </a:xfrm>
            <a:prstGeom prst="roundRect">
              <a:avLst>
                <a:gd name="adj" fmla="val 50000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V="1">
              <a:off x="532901" y="615085"/>
              <a:ext cx="53594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425" name="Rounded Rectangle"/>
            <p:cNvSpPr/>
            <p:nvPr/>
          </p:nvSpPr>
          <p:spPr>
            <a:xfrm>
              <a:off x="3708533" y="0"/>
              <a:ext cx="482601" cy="1230172"/>
            </a:xfrm>
            <a:prstGeom prst="roundRect">
              <a:avLst>
                <a:gd name="adj" fmla="val 50000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426" name="Line"/>
            <p:cNvSpPr/>
            <p:nvPr/>
          </p:nvSpPr>
          <p:spPr>
            <a:xfrm flipV="1">
              <a:off x="1649505" y="615085"/>
              <a:ext cx="53594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427" name="+"/>
            <p:cNvSpPr/>
            <p:nvPr/>
          </p:nvSpPr>
          <p:spPr>
            <a:xfrm>
              <a:off x="2352781" y="47413"/>
              <a:ext cx="482601" cy="1135346"/>
            </a:xfrm>
            <a:prstGeom prst="rect">
              <a:avLst/>
            </a:prstGeom>
            <a:solidFill>
              <a:srgbClr val="4F8F00">
                <a:alpha val="37998"/>
              </a:srgbClr>
            </a:solidFill>
            <a:ln w="50800" cap="flat">
              <a:solidFill>
                <a:schemeClr val="accent3">
                  <a:hueOff val="929958"/>
                  <a:satOff val="10247"/>
                  <a:lumOff val="-24509"/>
                </a:schemeClr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72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428" name="Line"/>
            <p:cNvSpPr/>
            <p:nvPr/>
          </p:nvSpPr>
          <p:spPr>
            <a:xfrm flipV="1">
              <a:off x="3005257" y="615085"/>
              <a:ext cx="53594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429" name="Line"/>
            <p:cNvSpPr/>
            <p:nvPr/>
          </p:nvSpPr>
          <p:spPr>
            <a:xfrm rot="21588777">
              <a:off x="271270" y="1224727"/>
              <a:ext cx="2360264" cy="766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fill="norm" stroke="1" extrusionOk="0">
                  <a:moveTo>
                    <a:pt x="0" y="1097"/>
                  </a:moveTo>
                  <a:cubicBezTo>
                    <a:pt x="645" y="7508"/>
                    <a:pt x="2042" y="12982"/>
                    <a:pt x="3925" y="16469"/>
                  </a:cubicBezTo>
                  <a:cubicBezTo>
                    <a:pt x="6189" y="20663"/>
                    <a:pt x="8832" y="21600"/>
                    <a:pt x="11293" y="21288"/>
                  </a:cubicBezTo>
                  <a:cubicBezTo>
                    <a:pt x="14145" y="20926"/>
                    <a:pt x="17008" y="18743"/>
                    <a:pt x="19205" y="12547"/>
                  </a:cubicBezTo>
                  <a:cubicBezTo>
                    <a:pt x="20397" y="9186"/>
                    <a:pt x="21230" y="4814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431" name="Rectangle"/>
          <p:cNvSpPr/>
          <p:nvPr/>
        </p:nvSpPr>
        <p:spPr>
          <a:xfrm>
            <a:off x="4445669" y="6796423"/>
            <a:ext cx="482601" cy="1135345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32" name="Rounded Rectangle"/>
          <p:cNvSpPr/>
          <p:nvPr/>
        </p:nvSpPr>
        <p:spPr>
          <a:xfrm>
            <a:off x="3329066" y="6749009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33" name="Line"/>
          <p:cNvSpPr/>
          <p:nvPr/>
        </p:nvSpPr>
        <p:spPr>
          <a:xfrm flipV="1">
            <a:off x="3861967" y="7364095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34" name="Rounded Rectangle"/>
          <p:cNvSpPr/>
          <p:nvPr/>
        </p:nvSpPr>
        <p:spPr>
          <a:xfrm>
            <a:off x="7037599" y="6749009"/>
            <a:ext cx="482601" cy="1230173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35" name="Line"/>
          <p:cNvSpPr/>
          <p:nvPr/>
        </p:nvSpPr>
        <p:spPr>
          <a:xfrm flipV="1">
            <a:off x="4978571" y="7364095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36" name="+"/>
          <p:cNvSpPr/>
          <p:nvPr/>
        </p:nvSpPr>
        <p:spPr>
          <a:xfrm>
            <a:off x="5681847" y="6796423"/>
            <a:ext cx="482601" cy="1135345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2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37" name="Line"/>
          <p:cNvSpPr/>
          <p:nvPr/>
        </p:nvSpPr>
        <p:spPr>
          <a:xfrm flipV="1">
            <a:off x="6334323" y="7364095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38" name="Line"/>
          <p:cNvSpPr/>
          <p:nvPr/>
        </p:nvSpPr>
        <p:spPr>
          <a:xfrm rot="21588777">
            <a:off x="3600336" y="7973737"/>
            <a:ext cx="2360264" cy="76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3" fill="norm" stroke="1" extrusionOk="0">
                <a:moveTo>
                  <a:pt x="0" y="1097"/>
                </a:moveTo>
                <a:cubicBezTo>
                  <a:pt x="645" y="7508"/>
                  <a:pt x="2042" y="12982"/>
                  <a:pt x="3925" y="16469"/>
                </a:cubicBezTo>
                <a:cubicBezTo>
                  <a:pt x="6189" y="20663"/>
                  <a:pt x="8832" y="21600"/>
                  <a:pt x="11293" y="21288"/>
                </a:cubicBezTo>
                <a:cubicBezTo>
                  <a:pt x="14145" y="20926"/>
                  <a:pt x="17008" y="18743"/>
                  <a:pt x="19205" y="12547"/>
                </a:cubicBezTo>
                <a:cubicBezTo>
                  <a:pt x="20397" y="9186"/>
                  <a:pt x="21230" y="481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39" name="Rounded Rectangle"/>
          <p:cNvSpPr/>
          <p:nvPr/>
        </p:nvSpPr>
        <p:spPr>
          <a:xfrm>
            <a:off x="6795958" y="7549894"/>
            <a:ext cx="175308" cy="485466"/>
          </a:xfrm>
          <a:prstGeom prst="roundRect">
            <a:avLst>
              <a:gd name="adj" fmla="val 50000"/>
            </a:avLst>
          </a:prstGeom>
          <a:solidFill>
            <a:srgbClr val="9437FF">
              <a:alpha val="53615"/>
            </a:srgbClr>
          </a:solidFill>
          <a:ln w="50800">
            <a:solidFill>
              <a:srgbClr val="9437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440" name="Line"/>
          <p:cNvSpPr/>
          <p:nvPr/>
        </p:nvSpPr>
        <p:spPr>
          <a:xfrm rot="21588777">
            <a:off x="3831965" y="7343186"/>
            <a:ext cx="2944403" cy="30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24" fill="norm" stroke="1" extrusionOk="0">
                <a:moveTo>
                  <a:pt x="21600" y="20224"/>
                </a:moveTo>
                <a:cubicBezTo>
                  <a:pt x="18825" y="13055"/>
                  <a:pt x="15996" y="7766"/>
                  <a:pt x="13137" y="4400"/>
                </a:cubicBezTo>
                <a:cubicBezTo>
                  <a:pt x="8779" y="-730"/>
                  <a:pt x="4373" y="-1376"/>
                  <a:pt x="0" y="2474"/>
                </a:cubicBezTo>
              </a:path>
            </a:pathLst>
          </a:custGeom>
          <a:ln w="63500">
            <a:solidFill>
              <a:srgbClr val="8EFA00">
                <a:alpha val="79590"/>
              </a:srgbClr>
            </a:solidFill>
            <a:prstDash val="sysDot"/>
            <a:miter lim="400000"/>
            <a:tailEnd type="arrow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41" name="Line"/>
          <p:cNvSpPr/>
          <p:nvPr/>
        </p:nvSpPr>
        <p:spPr>
          <a:xfrm rot="21588777">
            <a:off x="3663685" y="7690155"/>
            <a:ext cx="3098221" cy="1108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04" fill="norm" stroke="1" extrusionOk="0">
                <a:moveTo>
                  <a:pt x="21600" y="0"/>
                </a:moveTo>
                <a:cubicBezTo>
                  <a:pt x="19779" y="1872"/>
                  <a:pt x="18104" y="4584"/>
                  <a:pt x="16651" y="8002"/>
                </a:cubicBezTo>
                <a:cubicBezTo>
                  <a:pt x="15594" y="10489"/>
                  <a:pt x="14658" y="13348"/>
                  <a:pt x="13507" y="15557"/>
                </a:cubicBezTo>
                <a:cubicBezTo>
                  <a:pt x="11085" y="20202"/>
                  <a:pt x="7962" y="21600"/>
                  <a:pt x="5131" y="19029"/>
                </a:cubicBezTo>
                <a:cubicBezTo>
                  <a:pt x="2823" y="16934"/>
                  <a:pt x="960" y="12375"/>
                  <a:pt x="0" y="6476"/>
                </a:cubicBezTo>
              </a:path>
            </a:pathLst>
          </a:custGeom>
          <a:ln w="63500">
            <a:solidFill>
              <a:srgbClr val="8EFA00">
                <a:alpha val="79590"/>
              </a:srgbClr>
            </a:solidFill>
            <a:prstDash val="sysDot"/>
            <a:miter lim="400000"/>
            <a:tailEnd type="arrow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42" name="Line"/>
          <p:cNvSpPr/>
          <p:nvPr/>
        </p:nvSpPr>
        <p:spPr>
          <a:xfrm>
            <a:off x="4525576" y="4334734"/>
            <a:ext cx="325736" cy="319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74" fill="norm" stroke="1" extrusionOk="0">
                <a:moveTo>
                  <a:pt x="21600" y="0"/>
                </a:moveTo>
                <a:cubicBezTo>
                  <a:pt x="18396" y="-23"/>
                  <a:pt x="15465" y="1780"/>
                  <a:pt x="14071" y="4631"/>
                </a:cubicBezTo>
                <a:cubicBezTo>
                  <a:pt x="12796" y="7237"/>
                  <a:pt x="13072" y="10263"/>
                  <a:pt x="12360" y="13058"/>
                </a:cubicBezTo>
                <a:cubicBezTo>
                  <a:pt x="11720" y="15568"/>
                  <a:pt x="10296" y="17834"/>
                  <a:pt x="8168" y="19341"/>
                </a:cubicBezTo>
                <a:cubicBezTo>
                  <a:pt x="5805" y="21013"/>
                  <a:pt x="2820" y="21577"/>
                  <a:pt x="0" y="20883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43" name="Line"/>
          <p:cNvSpPr/>
          <p:nvPr/>
        </p:nvSpPr>
        <p:spPr>
          <a:xfrm>
            <a:off x="4508272" y="7204293"/>
            <a:ext cx="325735" cy="319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74" fill="norm" stroke="1" extrusionOk="0">
                <a:moveTo>
                  <a:pt x="21600" y="0"/>
                </a:moveTo>
                <a:cubicBezTo>
                  <a:pt x="18396" y="-23"/>
                  <a:pt x="15465" y="1780"/>
                  <a:pt x="14071" y="4631"/>
                </a:cubicBezTo>
                <a:cubicBezTo>
                  <a:pt x="12796" y="7237"/>
                  <a:pt x="13072" y="10263"/>
                  <a:pt x="12360" y="13058"/>
                </a:cubicBezTo>
                <a:cubicBezTo>
                  <a:pt x="11720" y="15568"/>
                  <a:pt x="10296" y="17834"/>
                  <a:pt x="8168" y="19341"/>
                </a:cubicBezTo>
                <a:cubicBezTo>
                  <a:pt x="5805" y="21013"/>
                  <a:pt x="2820" y="21577"/>
                  <a:pt x="0" y="20883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efficient and effective searching in"/>
          <p:cNvSpPr txBox="1"/>
          <p:nvPr>
            <p:ph type="body" idx="13"/>
          </p:nvPr>
        </p:nvSpPr>
        <p:spPr>
          <a:xfrm>
            <a:off x="673100" y="1320800"/>
            <a:ext cx="11658600" cy="584825"/>
          </a:xfrm>
          <a:prstGeom prst="rect">
            <a:avLst/>
          </a:prstGeom>
        </p:spPr>
        <p:txBody>
          <a:bodyPr/>
          <a:lstStyle/>
          <a:p>
            <a:pPr/>
            <a:r>
              <a:t>efficient and effective searching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100" i="1">
                    <a:solidFill>
                      <a:srgbClr val="5B5853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</a:p>
        </p:txBody>
      </p:sp>
      <p:sp>
        <p:nvSpPr>
          <p:cNvPr id="446" name="optim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optimisation</a:t>
            </a:r>
          </a:p>
        </p:txBody>
      </p:sp>
      <p:sp>
        <p:nvSpPr>
          <p:cNvPr id="447" name="A complicated landscape…"/>
          <p:cNvSpPr txBox="1"/>
          <p:nvPr>
            <p:ph type="body" idx="1"/>
          </p:nvPr>
        </p:nvSpPr>
        <p:spPr>
          <a:xfrm>
            <a:off x="673100" y="2387600"/>
            <a:ext cx="11658600" cy="4532053"/>
          </a:xfrm>
          <a:prstGeom prst="rect">
            <a:avLst/>
          </a:prstGeom>
        </p:spPr>
        <p:txBody>
          <a:bodyPr/>
          <a:lstStyle/>
          <a:p>
            <a:pPr/>
            <a:r>
              <a:t>A complicated landscape</a:t>
            </a:r>
          </a:p>
          <a:p>
            <a:pPr lvl="1"/>
            <a:r>
              <a:t>High-order Information, Hessian Matrix</a:t>
            </a:r>
          </a:p>
          <a:p>
            <a:pPr lvl="1"/>
          </a:p>
          <a:p>
            <a:pPr lvl="1"/>
            <a:r>
              <a:t>Ad hoc solutions: Momentum-based method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efficient and effective searching in"/>
          <p:cNvSpPr txBox="1"/>
          <p:nvPr>
            <p:ph type="body" idx="13"/>
          </p:nvPr>
        </p:nvSpPr>
        <p:spPr>
          <a:xfrm>
            <a:off x="673100" y="1320800"/>
            <a:ext cx="11658600" cy="584825"/>
          </a:xfrm>
          <a:prstGeom prst="rect">
            <a:avLst/>
          </a:prstGeom>
        </p:spPr>
        <p:txBody>
          <a:bodyPr/>
          <a:lstStyle/>
          <a:p>
            <a:pPr/>
            <a:r>
              <a:t>efficient and effective searching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100" i="1">
                    <a:solidFill>
                      <a:srgbClr val="5B5853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</a:p>
        </p:txBody>
      </p:sp>
      <p:sp>
        <p:nvSpPr>
          <p:cNvPr id="450" name="optim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optimisation</a:t>
            </a:r>
          </a:p>
        </p:txBody>
      </p:sp>
      <p:sp>
        <p:nvSpPr>
          <p:cNvPr id="451" name="Q: When you have computed the most effective direction to change the parameters in a neural network, i.e. gradient   for   using back propagation, you can…"/>
          <p:cNvSpPr/>
          <p:nvPr/>
        </p:nvSpPr>
        <p:spPr>
          <a:xfrm>
            <a:off x="929245" y="2226146"/>
            <a:ext cx="11658601" cy="7004556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When you have computed the most effective direction to change the parameters in a neural network, i.e. gradient </a:t>
            </a:r>
            <a14:m>
              <m:oMath>
                <m:sSub>
                  <m:e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2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 for </a:t>
            </a:r>
            <a14:m>
              <m:oMath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t> using back propagation, you can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We can let parameters </a:t>
            </a:r>
            <a14:m>
              <m:oMath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t> update according to the gradient in one step and reduce the loss: </a:t>
            </a:r>
            <a14:m>
              <m:oMath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←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14:m>
              <m:oMath>
                <m:sSub>
                  <m:e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2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 is only a direction. We need to specify a step size. Generally, we update with a large step size to reduce the loss sufficiently: </a:t>
            </a:r>
            <a14:m>
              <m:oMath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←</m:t>
                </m:r>
                <m:r>
                  <m:rPr>
                    <m:sty m:val="p"/>
                  </m:rP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14:m>
              <m:oMath>
                <m:sSub>
                  <m:e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2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 is a direction. We need to specify a step size. But if we update with a large step size to reduce the TRAINING loss sufficiently, we may have bad generalisation on test data. So we update slowly: </a:t>
            </a:r>
            <a14:m>
              <m:oMath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←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14:m>
              <m:oMath>
                <m:sSub>
                  <m:e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2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 is only a LOCAL direction. If we update with a large step size, we may end up with NOT reducing the loss </a:t>
            </a:r>
            <a14:m>
              <m:oMath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 at all. So we update slowly: </a:t>
            </a:r>
            <a14:m>
              <m:oMath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←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</a:p>
        </p:txBody>
      </p:sp>
      <p:sp>
        <p:nvSpPr>
          <p:cNvPr id="452" name="Rectangle"/>
          <p:cNvSpPr/>
          <p:nvPr/>
        </p:nvSpPr>
        <p:spPr>
          <a:xfrm>
            <a:off x="947986" y="7574063"/>
            <a:ext cx="11725910" cy="1215814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efficient and effective searching in"/>
          <p:cNvSpPr txBox="1"/>
          <p:nvPr>
            <p:ph type="body" idx="13"/>
          </p:nvPr>
        </p:nvSpPr>
        <p:spPr>
          <a:xfrm>
            <a:off x="673100" y="1320800"/>
            <a:ext cx="11658600" cy="584825"/>
          </a:xfrm>
          <a:prstGeom prst="rect">
            <a:avLst/>
          </a:prstGeom>
        </p:spPr>
        <p:txBody>
          <a:bodyPr/>
          <a:lstStyle/>
          <a:p>
            <a:pPr/>
            <a:r>
              <a:t>efficient and effective searching in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3100" i="1">
                    <a:solidFill>
                      <a:srgbClr val="5B5853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</a:p>
        </p:txBody>
      </p:sp>
      <p:sp>
        <p:nvSpPr>
          <p:cNvPr id="455" name="optim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optimisation</a:t>
            </a:r>
          </a:p>
        </p:txBody>
      </p:sp>
      <p:sp>
        <p:nvSpPr>
          <p:cNvPr id="456" name="Dealing with large data…"/>
          <p:cNvSpPr txBox="1"/>
          <p:nvPr>
            <p:ph type="body" idx="1"/>
          </p:nvPr>
        </p:nvSpPr>
        <p:spPr>
          <a:xfrm>
            <a:off x="673100" y="2387600"/>
            <a:ext cx="11658600" cy="4532053"/>
          </a:xfrm>
          <a:prstGeom prst="rect">
            <a:avLst/>
          </a:prstGeom>
        </p:spPr>
        <p:txBody>
          <a:bodyPr/>
          <a:lstStyle/>
          <a:p>
            <a:pPr/>
            <a:r>
              <a:t>Dealing with large data</a:t>
            </a:r>
          </a:p>
          <a:p>
            <a:pPr lvl="1"/>
            <a:r>
              <a:t>SGD and minibatch</a:t>
            </a:r>
          </a:p>
          <a:p>
            <a:pPr lvl="1"/>
          </a:p>
          <a:p>
            <a:pPr lvl="1"/>
            <a:r>
              <a:t>Batch normalisation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ave Degrees of Freedom / Regularis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Save Degrees of Freedom / Regularisation</a:t>
            </a:r>
          </a:p>
        </p:txBody>
      </p:sp>
      <p:sp>
        <p:nvSpPr>
          <p:cNvPr id="459" name="Regular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Regularisation</a:t>
            </a:r>
          </a:p>
        </p:txBody>
      </p:sp>
      <p:sp>
        <p:nvSpPr>
          <p:cNvPr id="460" name="Dropou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Dropout</a:t>
            </a:r>
          </a:p>
          <a:p>
            <a:pPr lvl="1"/>
            <a:r>
              <a:t>During TRAINING, randomly set a number of neurons to 0.</a:t>
            </a:r>
          </a:p>
          <a:p>
            <a:pPr/>
          </a:p>
          <a:p>
            <a:pPr/>
          </a:p>
          <a:p>
            <a:pPr/>
          </a:p>
          <a:p>
            <a:pPr/>
            <a:r>
              <a:t>Weight Decay</a:t>
            </a:r>
          </a:p>
        </p:txBody>
      </p:sp>
      <p:sp>
        <p:nvSpPr>
          <p:cNvPr id="461" name="… now to process h in this layer and feed to the next ……"/>
          <p:cNvSpPr/>
          <p:nvPr/>
        </p:nvSpPr>
        <p:spPr>
          <a:xfrm>
            <a:off x="1508606" y="3830274"/>
            <a:ext cx="10703083" cy="2960029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… now to process h in this layer and feed to the next …</a:t>
            </a:r>
          </a:p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drop_mask = rand(h.shape) # sample shape</a:t>
            </a:r>
          </a:p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h[drop_mask&lt;0.3] = 0 # set 30% elements to 0</a:t>
            </a:r>
          </a:p>
        </p:txBody>
      </p:sp>
      <p:sp>
        <p:nvSpPr>
          <p:cNvPr id="462" name="… after computing loss, before backprop ……"/>
          <p:cNvSpPr/>
          <p:nvPr/>
        </p:nvSpPr>
        <p:spPr>
          <a:xfrm>
            <a:off x="1508606" y="7551328"/>
            <a:ext cx="10703083" cy="1888610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… after computing loss, before backprop …</a:t>
            </a:r>
          </a:p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loss += norm(w) * lam</a:t>
            </a:r>
          </a:p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# by a factor lam, penalise big 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VIEW: Percept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REVIEW: Perceptron</a:t>
            </a:r>
          </a:p>
        </p:txBody>
      </p:sp>
      <p:sp>
        <p:nvSpPr>
          <p:cNvPr id="162" name="A linear mode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linear model</a:t>
            </a:r>
          </a:p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>
                    <m:e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650" i="1">
                      <a:solidFill>
                        <a:srgbClr val="5B5853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</a:p>
          <a:p>
            <a:pPr/>
            <a:r>
              <a:t>Decision based on </a:t>
            </a:r>
            <a14:m>
              <m:oMath>
                <m:r>
                  <a:rPr xmlns:a="http://schemas.openxmlformats.org/drawingml/2006/main" sz="2850" i="1">
                    <a:solidFill>
                      <a:srgbClr val="5B5853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:</a:t>
            </a:r>
          </a:p>
          <a:p>
            <a:pPr/>
            <a14:m>
              <m:oMathPara>
                <m:oMathParaPr>
                  <m:jc m:val="left"/>
                </m:oMathParaPr>
                <m:oMath>
                  <m:m>
                    <m:mPr>
                      <m:ctrlPr>
                        <a:rPr xmlns:a="http://schemas.openxmlformats.org/drawingml/2006/main" sz="2650" i="1">
                          <a:solidFill>
                            <a:srgbClr val="5B5853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e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e>
                      <m:e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2650" i="1">
                            <a:solidFill>
                              <a:srgbClr val="5B585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</m:m>
                </m:oMath>
              </m:oMathPara>
            </a14:m>
          </a:p>
        </p:txBody>
      </p:sp>
      <p:sp>
        <p:nvSpPr>
          <p:cNvPr id="163" name="Circle"/>
          <p:cNvSpPr/>
          <p:nvPr/>
        </p:nvSpPr>
        <p:spPr>
          <a:xfrm>
            <a:off x="6807200" y="6130763"/>
            <a:ext cx="127000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4" name="Circle"/>
          <p:cNvSpPr/>
          <p:nvPr/>
        </p:nvSpPr>
        <p:spPr>
          <a:xfrm>
            <a:off x="6807200" y="6678153"/>
            <a:ext cx="127000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5" name="Circle"/>
          <p:cNvSpPr/>
          <p:nvPr/>
        </p:nvSpPr>
        <p:spPr>
          <a:xfrm>
            <a:off x="6775450" y="8391363"/>
            <a:ext cx="127000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6" name="Circle"/>
          <p:cNvSpPr/>
          <p:nvPr/>
        </p:nvSpPr>
        <p:spPr>
          <a:xfrm>
            <a:off x="8734969" y="6593223"/>
            <a:ext cx="635001" cy="635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7" name="Diamond"/>
          <p:cNvSpPr/>
          <p:nvPr/>
        </p:nvSpPr>
        <p:spPr>
          <a:xfrm>
            <a:off x="10198100" y="6567823"/>
            <a:ext cx="63500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168" name="Connection Line"/>
          <p:cNvCxnSpPr>
            <a:stCxn id="164" idx="0"/>
            <a:endCxn id="166" idx="0"/>
          </p:cNvCxnSpPr>
          <p:nvPr/>
        </p:nvCxnSpPr>
        <p:spPr>
          <a:xfrm>
            <a:off x="6870700" y="6741653"/>
            <a:ext cx="2181770" cy="16907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69" name="Connection Line"/>
          <p:cNvCxnSpPr>
            <a:stCxn id="163" idx="0"/>
            <a:endCxn id="166" idx="0"/>
          </p:cNvCxnSpPr>
          <p:nvPr/>
        </p:nvCxnSpPr>
        <p:spPr>
          <a:xfrm>
            <a:off x="6870700" y="6194263"/>
            <a:ext cx="2181770" cy="71646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0" name="Connection Line"/>
          <p:cNvCxnSpPr>
            <a:stCxn id="165" idx="0"/>
            <a:endCxn id="166" idx="0"/>
          </p:cNvCxnSpPr>
          <p:nvPr/>
        </p:nvCxnSpPr>
        <p:spPr>
          <a:xfrm flipV="1">
            <a:off x="6838950" y="6910723"/>
            <a:ext cx="2213520" cy="154414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1" name="Connection Line"/>
          <p:cNvCxnSpPr>
            <a:stCxn id="166" idx="0"/>
            <a:endCxn id="167" idx="0"/>
          </p:cNvCxnSpPr>
          <p:nvPr/>
        </p:nvCxnSpPr>
        <p:spPr>
          <a:xfrm flipV="1">
            <a:off x="9052469" y="6885323"/>
            <a:ext cx="1463131" cy="2540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2" name="Connection Line"/>
          <p:cNvCxnSpPr>
            <a:stCxn id="167" idx="0"/>
            <a:endCxn id="177" idx="0"/>
          </p:cNvCxnSpPr>
          <p:nvPr/>
        </p:nvCxnSpPr>
        <p:spPr>
          <a:xfrm flipV="1">
            <a:off x="10515600" y="6106653"/>
            <a:ext cx="927100" cy="77867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73" name="Connection Line"/>
          <p:cNvCxnSpPr>
            <a:stCxn id="167" idx="0"/>
            <a:endCxn id="178" idx="0"/>
          </p:cNvCxnSpPr>
          <p:nvPr/>
        </p:nvCxnSpPr>
        <p:spPr>
          <a:xfrm>
            <a:off x="10515600" y="6885323"/>
            <a:ext cx="927101" cy="6621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174" name="…"/>
          <p:cNvSpPr txBox="1"/>
          <p:nvPr/>
        </p:nvSpPr>
        <p:spPr>
          <a:xfrm rot="16200000">
            <a:off x="6661149" y="7293458"/>
            <a:ext cx="4191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…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alphaModFix amt="50461"/>
            <a:extLst/>
          </a:blip>
          <a:stretch>
            <a:fillRect/>
          </a:stretch>
        </p:blipFill>
        <p:spPr>
          <a:xfrm>
            <a:off x="8849269" y="6652753"/>
            <a:ext cx="406401" cy="47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alphaModFix amt="47219"/>
            <a:extLst/>
          </a:blip>
          <a:stretch>
            <a:fillRect/>
          </a:stretch>
        </p:blipFill>
        <p:spPr>
          <a:xfrm>
            <a:off x="10406269" y="6688473"/>
            <a:ext cx="218662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-1"/>
          <p:cNvSpPr txBox="1"/>
          <p:nvPr/>
        </p:nvSpPr>
        <p:spPr>
          <a:xfrm>
            <a:off x="11258599" y="5852653"/>
            <a:ext cx="36820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-1</a:t>
            </a:r>
          </a:p>
        </p:txBody>
      </p:sp>
      <p:sp>
        <p:nvSpPr>
          <p:cNvPr id="178" name="+1"/>
          <p:cNvSpPr txBox="1"/>
          <p:nvPr/>
        </p:nvSpPr>
        <p:spPr>
          <a:xfrm>
            <a:off x="11217002" y="7293458"/>
            <a:ext cx="4513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+1</a:t>
            </a:r>
          </a:p>
        </p:txBody>
      </p:sp>
      <p:sp>
        <p:nvSpPr>
          <p:cNvPr id="179" name="Circle"/>
          <p:cNvSpPr/>
          <p:nvPr/>
        </p:nvSpPr>
        <p:spPr>
          <a:xfrm>
            <a:off x="8988969" y="5549738"/>
            <a:ext cx="127001" cy="127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180" name="Connection Line"/>
          <p:cNvCxnSpPr>
            <a:stCxn id="179" idx="0"/>
            <a:endCxn id="166" idx="0"/>
          </p:cNvCxnSpPr>
          <p:nvPr/>
        </p:nvCxnSpPr>
        <p:spPr>
          <a:xfrm>
            <a:off x="9052469" y="5613238"/>
            <a:ext cx="1" cy="129748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pic>
        <p:nvPicPr>
          <p:cNvPr id="1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09341" y="6782510"/>
            <a:ext cx="412518" cy="21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55783" y="2797336"/>
            <a:ext cx="5239834" cy="240159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Attributes"/>
          <p:cNvSpPr txBox="1"/>
          <p:nvPr/>
        </p:nvSpPr>
        <p:spPr>
          <a:xfrm rot="16200000">
            <a:off x="5335661" y="7019763"/>
            <a:ext cx="1856384" cy="609601"/>
          </a:xfrm>
          <a:prstGeom prst="rect">
            <a:avLst/>
          </a:prstGeom>
          <a:solidFill>
            <a:srgbClr val="9437FF">
              <a:alpha val="25492"/>
            </a:srgbClr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Attributes</a:t>
            </a:r>
          </a:p>
        </p:txBody>
      </p:sp>
      <p:sp>
        <p:nvSpPr>
          <p:cNvPr id="184" name="Weights"/>
          <p:cNvSpPr txBox="1"/>
          <p:nvPr/>
        </p:nvSpPr>
        <p:spPr>
          <a:xfrm rot="16200000">
            <a:off x="7097786" y="6778463"/>
            <a:ext cx="1600598" cy="609601"/>
          </a:xfrm>
          <a:prstGeom prst="rect">
            <a:avLst/>
          </a:prstGeom>
          <a:solidFill>
            <a:srgbClr val="9437FF">
              <a:alpha val="25492"/>
            </a:srgbClr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Weights</a:t>
            </a:r>
          </a:p>
        </p:txBody>
      </p:sp>
      <p:sp>
        <p:nvSpPr>
          <p:cNvPr id="185" name="Threshold-…"/>
          <p:cNvSpPr txBox="1"/>
          <p:nvPr/>
        </p:nvSpPr>
        <p:spPr>
          <a:xfrm>
            <a:off x="10175775" y="7781763"/>
            <a:ext cx="2533850" cy="1092201"/>
          </a:xfrm>
          <a:prstGeom prst="rect">
            <a:avLst/>
          </a:prstGeom>
          <a:solidFill>
            <a:srgbClr val="9437FF">
              <a:alpha val="12896"/>
            </a:srgbClr>
          </a:solidFill>
          <a:ln w="25400">
            <a:solidFill>
              <a:srgbClr val="66635F">
                <a:alpha val="5058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Threshold-</a:t>
            </a:r>
          </a:p>
          <a:p>
            <a: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Classification</a:t>
            </a:r>
          </a:p>
        </p:txBody>
      </p:sp>
      <p:sp>
        <p:nvSpPr>
          <p:cNvPr id="186" name="bias"/>
          <p:cNvSpPr txBox="1"/>
          <p:nvPr/>
        </p:nvSpPr>
        <p:spPr>
          <a:xfrm>
            <a:off x="9171285" y="5801853"/>
            <a:ext cx="885230" cy="609601"/>
          </a:xfrm>
          <a:prstGeom prst="rect">
            <a:avLst/>
          </a:prstGeom>
          <a:solidFill>
            <a:srgbClr val="9437FF">
              <a:alpha val="12896"/>
            </a:srgbClr>
          </a:solidFill>
          <a:ln w="25400">
            <a:solidFill>
              <a:srgbClr val="66635F">
                <a:alpha val="5058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20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MOD2: Automatic Differential Architecture buil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1752">
              <a:defRPr spc="137" sz="6864"/>
            </a:lvl1pPr>
          </a:lstStyle>
          <a:p>
            <a:pPr/>
            <a:r>
              <a:t>MOD2: Automatic Differential Architecture builder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omputational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Computational Graph</a:t>
            </a:r>
          </a:p>
        </p:txBody>
      </p:sp>
      <p:sp>
        <p:nvSpPr>
          <p:cNvPr id="467" name="Computation as a Graph…"/>
          <p:cNvSpPr txBox="1"/>
          <p:nvPr>
            <p:ph type="body" idx="1"/>
          </p:nvPr>
        </p:nvSpPr>
        <p:spPr>
          <a:xfrm>
            <a:off x="673100" y="2387600"/>
            <a:ext cx="11016951" cy="626271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Computation as a Graph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  <a:r>
              <a:t>Manage the elements in the graph and their relationships</a:t>
            </a:r>
          </a:p>
        </p:txBody>
      </p:sp>
      <p:grpSp>
        <p:nvGrpSpPr>
          <p:cNvPr id="475" name="Group"/>
          <p:cNvGrpSpPr/>
          <p:nvPr/>
        </p:nvGrpSpPr>
        <p:grpSpPr>
          <a:xfrm>
            <a:off x="3920193" y="3841045"/>
            <a:ext cx="4031904" cy="2071510"/>
            <a:chOff x="0" y="0"/>
            <a:chExt cx="4031903" cy="2071508"/>
          </a:xfrm>
        </p:grpSpPr>
        <p:sp>
          <p:nvSpPr>
            <p:cNvPr id="468" name="D"/>
            <p:cNvSpPr/>
            <p:nvPr/>
          </p:nvSpPr>
          <p:spPr>
            <a:xfrm>
              <a:off x="0" y="0"/>
              <a:ext cx="618237" cy="875008"/>
            </a:xfrm>
            <a:prstGeom prst="roundRect">
              <a:avLst>
                <a:gd name="adj" fmla="val 48893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59" sz="3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utura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469" name="Line"/>
            <p:cNvSpPr/>
            <p:nvPr/>
          </p:nvSpPr>
          <p:spPr>
            <a:xfrm>
              <a:off x="662949" y="437503"/>
              <a:ext cx="1024581" cy="35490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470" name="Op"/>
            <p:cNvSpPr/>
            <p:nvPr/>
          </p:nvSpPr>
          <p:spPr>
            <a:xfrm>
              <a:off x="1726186" y="506822"/>
              <a:ext cx="833167" cy="869062"/>
            </a:xfrm>
            <a:prstGeom prst="rect">
              <a:avLst/>
            </a:prstGeom>
            <a:solidFill>
              <a:srgbClr val="4F8F00">
                <a:alpha val="37998"/>
              </a:srgbClr>
            </a:solidFill>
            <a:ln w="50800" cap="flat">
              <a:solidFill>
                <a:schemeClr val="accent3">
                  <a:hueOff val="929958"/>
                  <a:satOff val="10247"/>
                  <a:lumOff val="-24509"/>
                </a:schemeClr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59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lvl1pPr>
            </a:lstStyle>
            <a:p>
              <a:pPr/>
              <a:r>
                <a:t>Op</a:t>
              </a:r>
            </a:p>
          </p:txBody>
        </p:sp>
        <p:sp>
          <p:nvSpPr>
            <p:cNvPr id="471" name="D"/>
            <p:cNvSpPr/>
            <p:nvPr/>
          </p:nvSpPr>
          <p:spPr>
            <a:xfrm>
              <a:off x="0" y="1196500"/>
              <a:ext cx="618237" cy="875009"/>
            </a:xfrm>
            <a:prstGeom prst="roundRect">
              <a:avLst>
                <a:gd name="adj" fmla="val 48893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59" sz="3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utura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472" name="Line"/>
            <p:cNvSpPr/>
            <p:nvPr/>
          </p:nvSpPr>
          <p:spPr>
            <a:xfrm flipV="1">
              <a:off x="662950" y="993303"/>
              <a:ext cx="1025749" cy="6394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473" name="D"/>
            <p:cNvSpPr/>
            <p:nvPr/>
          </p:nvSpPr>
          <p:spPr>
            <a:xfrm>
              <a:off x="3413667" y="506822"/>
              <a:ext cx="618237" cy="875009"/>
            </a:xfrm>
            <a:prstGeom prst="roundRect">
              <a:avLst>
                <a:gd name="adj" fmla="val 48893"/>
              </a:avLst>
            </a:prstGeom>
            <a:solidFill>
              <a:srgbClr val="FFFC79">
                <a:alpha val="52532"/>
              </a:srgbClr>
            </a:solidFill>
            <a:ln w="508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59" sz="3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utura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474" name="Line"/>
            <p:cNvSpPr/>
            <p:nvPr/>
          </p:nvSpPr>
          <p:spPr>
            <a:xfrm flipV="1">
              <a:off x="2603867" y="986756"/>
              <a:ext cx="67157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MOD3: deep networks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pc="168" sz="8424"/>
            </a:lvl1pPr>
          </a:lstStyle>
          <a:p>
            <a:pPr/>
            <a:r>
              <a:t>MOD3: deep networks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ractical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Practical Project</a:t>
            </a:r>
          </a:p>
        </p:txBody>
      </p:sp>
      <p:sp>
        <p:nvSpPr>
          <p:cNvPr id="480" name="Minibatch Training"/>
          <p:cNvSpPr txBox="1"/>
          <p:nvPr>
            <p:ph type="body" sz="quarter" idx="1"/>
          </p:nvPr>
        </p:nvSpPr>
        <p:spPr>
          <a:xfrm>
            <a:off x="673100" y="2387600"/>
            <a:ext cx="11016951" cy="9849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Minibatch Training</a:t>
            </a:r>
          </a:p>
        </p:txBody>
      </p:sp>
      <p:sp>
        <p:nvSpPr>
          <p:cNvPr id="481" name="for epoch in range(max_epoches): # loop over the dataset multiple times…"/>
          <p:cNvSpPr/>
          <p:nvPr/>
        </p:nvSpPr>
        <p:spPr>
          <a:xfrm>
            <a:off x="1066484" y="2972213"/>
            <a:ext cx="9750168" cy="3576418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ts val="3700"/>
              </a:lnSpc>
              <a:defRPr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C586C0"/>
                  </a:solidFill>
                  <a:prstDash val="solid"/>
                  <a:miter lim="400000"/>
                </a:ln>
                <a:solidFill>
                  <a:srgbClr val="C586C0"/>
                </a:solidFill>
              </a:rPr>
              <a:t>for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epoch </a:t>
            </a:r>
            <a:r>
              <a:rPr>
                <a:ln w="0" cap="flat">
                  <a:solidFill>
                    <a:srgbClr val="82C6FF"/>
                  </a:solidFill>
                  <a:prstDash val="solid"/>
                  <a:miter lim="400000"/>
                </a:ln>
                <a:solidFill>
                  <a:srgbClr val="82C6FF"/>
                </a:solidFill>
              </a:rPr>
              <a:t>in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</a:t>
            </a:r>
            <a:r>
              <a:rPr>
                <a:ln w="0" cap="flat">
                  <a:solidFill>
                    <a:srgbClr val="DCDCAA"/>
                  </a:solidFill>
                  <a:prstDash val="solid"/>
                  <a:miter lim="400000"/>
                </a:ln>
                <a:solidFill>
                  <a:srgbClr val="DCDCAA"/>
                </a:solidFill>
              </a:rPr>
              <a:t>range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rPr>
                <a:ln w="0" cap="flat">
                  <a:solidFill>
                    <a:srgbClr val="B5CEA8"/>
                  </a:solidFill>
                  <a:prstDash val="solid"/>
                  <a:miter lim="400000"/>
                </a:ln>
                <a:solidFill>
                  <a:srgbClr val="B5CEA8"/>
                </a:solidFill>
              </a:rPr>
              <a:t>max_epoches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):</a:t>
            </a: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</a:t>
            </a:r>
            <a:r>
              <a:t># loop over the dataset multiple times</a:t>
            </a: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</a:t>
            </a:r>
            <a:r>
              <a:rPr>
                <a:ln w="0" cap="flat">
                  <a:solidFill>
                    <a:srgbClr val="C586C0"/>
                  </a:solidFill>
                  <a:prstDash val="solid"/>
                  <a:miter lim="400000"/>
                </a:ln>
                <a:solidFill>
                  <a:srgbClr val="C586C0"/>
                </a:solidFill>
              </a:rPr>
              <a:t>for</a:t>
            </a:r>
            <a:r>
              <a:t> i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(inputs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labels) </a:t>
            </a:r>
            <a:r>
              <a:rPr>
                <a:ln w="0" cap="flat">
                  <a:solidFill>
                    <a:srgbClr val="82C6FF"/>
                  </a:solidFill>
                  <a:prstDash val="solid"/>
                  <a:miter lim="400000"/>
                </a:ln>
                <a:solidFill>
                  <a:srgbClr val="82C6FF"/>
                </a:solidFill>
              </a:rPr>
              <a:t>in</a:t>
            </a:r>
            <a:r>
              <a:t> </a:t>
            </a:r>
            <a:r>
              <a:rPr>
                <a:ln w="0" cap="flat">
                  <a:solidFill>
                    <a:srgbClr val="DCDCAA"/>
                  </a:solidFill>
                  <a:prstDash val="solid"/>
                  <a:miter lim="400000"/>
                </a:ln>
                <a:solidFill>
                  <a:srgbClr val="DCDCAA"/>
                </a:solidFill>
              </a:rPr>
              <a:t>enumerate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data_loader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):</a:t>
            </a: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    </a:t>
            </a:r>
            <a:r>
              <a:t># zero the parameter gradients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optimiser.zero_grad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    </a:t>
            </a:r>
            <a:r>
              <a:t># forward, assess output, backward, then adjust model param’s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  <a:solidFill>
                <a:srgbClr val="D4D4D4"/>
              </a:solidFill>
            </a:endParaRP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outputs = net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inputs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loss = fn.cross_entropy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</a:t>
            </a:r>
            <a:r>
              <a:t>outputs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,</a:t>
            </a:r>
            <a:r>
              <a:t> labels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)</a:t>
            </a: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loss.backward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</a:t>
            </a: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      optimiser.step</a:t>
            </a:r>
            <a:r>
              <a:rPr>
                <a:ln w="0" cap="flat">
                  <a:solidFill>
                    <a:srgbClr val="DCDCDC"/>
                  </a:solidFill>
                  <a:prstDash val="solid"/>
                  <a:miter lim="400000"/>
                </a:ln>
                <a:solidFill>
                  <a:srgbClr val="DCDCDC"/>
                </a:solidFill>
              </a:rPr>
              <a:t>() </a:t>
            </a: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algn="l">
              <a:lnSpc>
                <a:spcPts val="3700"/>
              </a:lnSpc>
              <a:defRPr sz="1600">
                <a:ln w="0" cap="flat">
                  <a:solidFill>
                    <a:srgbClr val="6AA94F"/>
                  </a:solidFill>
                  <a:prstDash val="solid"/>
                  <a:miter lim="400000"/>
                </a:ln>
                <a:solidFill>
                  <a:srgbClr val="6AA94F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rPr>
                <a:ln w="0" cap="flat">
                  <a:solidFill>
                    <a:srgbClr val="D4D4D4"/>
                  </a:solidFill>
                  <a:prstDash val="solid"/>
                  <a:miter lim="400000"/>
                </a:ln>
                <a:solidFill>
                  <a:srgbClr val="D4D4D4"/>
                </a:solidFill>
              </a:rPr>
              <a:t>        </a:t>
            </a:r>
            <a:r>
              <a:t># [optional] print statistics, perform evaluation and maintain 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view: Multi-layer PERCEPTR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Review: Multi-layer PERCEPTRON</a:t>
            </a:r>
          </a:p>
        </p:txBody>
      </p:sp>
      <p:sp>
        <p:nvSpPr>
          <p:cNvPr id="191" name="Square"/>
          <p:cNvSpPr/>
          <p:nvPr/>
        </p:nvSpPr>
        <p:spPr>
          <a:xfrm>
            <a:off x="8040356" y="2865190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192" name="Connection Line"/>
          <p:cNvCxnSpPr>
            <a:stCxn id="191" idx="0"/>
            <a:endCxn id="194" idx="0"/>
          </p:cNvCxnSpPr>
          <p:nvPr/>
        </p:nvCxnSpPr>
        <p:spPr>
          <a:xfrm>
            <a:off x="8548356" y="3373190"/>
            <a:ext cx="1249595" cy="70448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193" name="Connection Line"/>
          <p:cNvCxnSpPr>
            <a:stCxn id="195" idx="0"/>
            <a:endCxn id="191" idx="0"/>
          </p:cNvCxnSpPr>
          <p:nvPr/>
        </p:nvCxnSpPr>
        <p:spPr>
          <a:xfrm flipV="1">
            <a:off x="7087989" y="3373190"/>
            <a:ext cx="1460368" cy="2243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194" name="Square"/>
          <p:cNvSpPr/>
          <p:nvPr/>
        </p:nvSpPr>
        <p:spPr>
          <a:xfrm>
            <a:off x="9289950" y="356967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195" name="Circle"/>
          <p:cNvSpPr/>
          <p:nvPr/>
        </p:nvSpPr>
        <p:spPr>
          <a:xfrm>
            <a:off x="6833989" y="3343557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6" name="Circle"/>
          <p:cNvSpPr/>
          <p:nvPr/>
        </p:nvSpPr>
        <p:spPr>
          <a:xfrm>
            <a:off x="6833989" y="5111182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7" name="Circle"/>
          <p:cNvSpPr/>
          <p:nvPr/>
        </p:nvSpPr>
        <p:spPr>
          <a:xfrm>
            <a:off x="7364345" y="280576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8" name="Equation"/>
          <p:cNvSpPr txBox="1"/>
          <p:nvPr/>
        </p:nvSpPr>
        <p:spPr>
          <a:xfrm>
            <a:off x="7453105" y="2932382"/>
            <a:ext cx="33048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cxnSp>
        <p:nvCxnSpPr>
          <p:cNvPr id="199" name="Connection Line"/>
          <p:cNvCxnSpPr>
            <a:stCxn id="196" idx="0"/>
            <a:endCxn id="204" idx="0"/>
          </p:cNvCxnSpPr>
          <p:nvPr/>
        </p:nvCxnSpPr>
        <p:spPr>
          <a:xfrm flipV="1">
            <a:off x="7087989" y="5096747"/>
            <a:ext cx="1460368" cy="2684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200" name="Connection Line"/>
          <p:cNvCxnSpPr>
            <a:stCxn id="197" idx="0"/>
            <a:endCxn id="191" idx="0"/>
          </p:cNvCxnSpPr>
          <p:nvPr/>
        </p:nvCxnSpPr>
        <p:spPr>
          <a:xfrm>
            <a:off x="7618345" y="3059760"/>
            <a:ext cx="930012" cy="31343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201" name="Connection Line"/>
          <p:cNvCxnSpPr>
            <a:stCxn id="202" idx="0"/>
            <a:endCxn id="204" idx="0"/>
          </p:cNvCxnSpPr>
          <p:nvPr/>
        </p:nvCxnSpPr>
        <p:spPr>
          <a:xfrm>
            <a:off x="7618345" y="4678030"/>
            <a:ext cx="930012" cy="4187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202" name="Circle"/>
          <p:cNvSpPr/>
          <p:nvPr/>
        </p:nvSpPr>
        <p:spPr>
          <a:xfrm>
            <a:off x="7364345" y="442403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3" name="Equation"/>
          <p:cNvSpPr txBox="1"/>
          <p:nvPr/>
        </p:nvSpPr>
        <p:spPr>
          <a:xfrm>
            <a:off x="7453105" y="4550652"/>
            <a:ext cx="35140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204" name="Square"/>
          <p:cNvSpPr/>
          <p:nvPr/>
        </p:nvSpPr>
        <p:spPr>
          <a:xfrm>
            <a:off x="8040356" y="45887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205" name="Connection Line"/>
          <p:cNvCxnSpPr>
            <a:stCxn id="204" idx="0"/>
            <a:endCxn id="194" idx="0"/>
          </p:cNvCxnSpPr>
          <p:nvPr/>
        </p:nvCxnSpPr>
        <p:spPr>
          <a:xfrm flipV="1">
            <a:off x="8548356" y="4077672"/>
            <a:ext cx="1249595" cy="101907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208" name="Group"/>
          <p:cNvGrpSpPr/>
          <p:nvPr/>
        </p:nvGrpSpPr>
        <p:grpSpPr>
          <a:xfrm>
            <a:off x="10700014" y="3569672"/>
            <a:ext cx="1016001" cy="1016001"/>
            <a:chOff x="0" y="0"/>
            <a:chExt cx="1016000" cy="1016000"/>
          </a:xfrm>
        </p:grpSpPr>
        <p:sp>
          <p:nvSpPr>
            <p:cNvPr id="206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07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251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014" y="3993122"/>
            <a:ext cx="381364" cy="169102"/>
          </a:xfrm>
          <a:prstGeom prst="rect">
            <a:avLst/>
          </a:prstGeom>
        </p:spPr>
      </p:pic>
      <p:sp>
        <p:nvSpPr>
          <p:cNvPr id="210" name="Circle"/>
          <p:cNvSpPr/>
          <p:nvPr/>
        </p:nvSpPr>
        <p:spPr>
          <a:xfrm>
            <a:off x="12097377" y="3823672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1" name="Equation"/>
          <p:cNvSpPr txBox="1"/>
          <p:nvPr/>
        </p:nvSpPr>
        <p:spPr>
          <a:xfrm>
            <a:off x="12266668" y="3950056"/>
            <a:ext cx="169419" cy="2552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2900"/>
          </a:p>
        </p:txBody>
      </p:sp>
      <p:pic>
        <p:nvPicPr>
          <p:cNvPr id="253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5950" y="3993122"/>
            <a:ext cx="394065" cy="169101"/>
          </a:xfrm>
          <a:prstGeom prst="rect">
            <a:avLst/>
          </a:prstGeom>
        </p:spPr>
      </p:pic>
      <p:pic>
        <p:nvPicPr>
          <p:cNvPr id="255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8133" y="5528785"/>
            <a:ext cx="322569" cy="302476"/>
          </a:xfrm>
          <a:prstGeom prst="rect">
            <a:avLst/>
          </a:prstGeom>
        </p:spPr>
      </p:pic>
      <p:sp>
        <p:nvSpPr>
          <p:cNvPr id="214" name="Square"/>
          <p:cNvSpPr/>
          <p:nvPr/>
        </p:nvSpPr>
        <p:spPr>
          <a:xfrm>
            <a:off x="2462344" y="1748096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215" name="Connection Line"/>
          <p:cNvCxnSpPr>
            <a:stCxn id="214" idx="0"/>
            <a:endCxn id="217" idx="0"/>
          </p:cNvCxnSpPr>
          <p:nvPr/>
        </p:nvCxnSpPr>
        <p:spPr>
          <a:xfrm>
            <a:off x="2970344" y="2256096"/>
            <a:ext cx="17049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216" name="Connection Line"/>
          <p:cNvCxnSpPr>
            <a:stCxn id="233" idx="0"/>
            <a:endCxn id="214" idx="0"/>
          </p:cNvCxnSpPr>
          <p:nvPr/>
        </p:nvCxnSpPr>
        <p:spPr>
          <a:xfrm flipV="1">
            <a:off x="1028304" y="2256096"/>
            <a:ext cx="1942041" cy="21213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217" name="Square"/>
          <p:cNvSpPr/>
          <p:nvPr/>
        </p:nvSpPr>
        <p:spPr>
          <a:xfrm>
            <a:off x="4167318" y="23727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218" name="Circle"/>
          <p:cNvSpPr/>
          <p:nvPr/>
        </p:nvSpPr>
        <p:spPr>
          <a:xfrm>
            <a:off x="1550590" y="165479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219" name="Connection Line"/>
          <p:cNvCxnSpPr>
            <a:stCxn id="218" idx="0"/>
            <a:endCxn id="214" idx="0"/>
          </p:cNvCxnSpPr>
          <p:nvPr/>
        </p:nvCxnSpPr>
        <p:spPr>
          <a:xfrm>
            <a:off x="1804590" y="1908799"/>
            <a:ext cx="1165755" cy="34729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220" name="Connection Line"/>
          <p:cNvCxnSpPr>
            <a:stCxn id="221" idx="0"/>
            <a:endCxn id="222" idx="0"/>
          </p:cNvCxnSpPr>
          <p:nvPr/>
        </p:nvCxnSpPr>
        <p:spPr>
          <a:xfrm>
            <a:off x="1897724" y="3779569"/>
            <a:ext cx="1072621" cy="200084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221" name="Circle"/>
          <p:cNvSpPr/>
          <p:nvPr/>
        </p:nvSpPr>
        <p:spPr>
          <a:xfrm>
            <a:off x="1643724" y="352556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2" name="Square"/>
          <p:cNvSpPr/>
          <p:nvPr/>
        </p:nvSpPr>
        <p:spPr>
          <a:xfrm>
            <a:off x="2462344" y="347165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223" name="Connection Line"/>
          <p:cNvCxnSpPr>
            <a:stCxn id="222" idx="0"/>
            <a:endCxn id="217" idx="0"/>
          </p:cNvCxnSpPr>
          <p:nvPr/>
        </p:nvCxnSpPr>
        <p:spPr>
          <a:xfrm flipV="1">
            <a:off x="2970344" y="2880747"/>
            <a:ext cx="17049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226" name="Group"/>
          <p:cNvGrpSpPr/>
          <p:nvPr/>
        </p:nvGrpSpPr>
        <p:grpSpPr>
          <a:xfrm>
            <a:off x="5577382" y="2372747"/>
            <a:ext cx="1016001" cy="1016001"/>
            <a:chOff x="0" y="0"/>
            <a:chExt cx="1016000" cy="1016000"/>
          </a:xfrm>
        </p:grpSpPr>
        <p:sp>
          <p:nvSpPr>
            <p:cNvPr id="224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25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257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8364" y="3235302"/>
            <a:ext cx="300430" cy="224892"/>
          </a:xfrm>
          <a:prstGeom prst="rect">
            <a:avLst/>
          </a:prstGeom>
        </p:spPr>
      </p:pic>
      <p:pic>
        <p:nvPicPr>
          <p:cNvPr id="259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2796196"/>
            <a:ext cx="394065" cy="169102"/>
          </a:xfrm>
          <a:prstGeom prst="rect">
            <a:avLst/>
          </a:prstGeom>
        </p:spPr>
      </p:pic>
      <p:sp>
        <p:nvSpPr>
          <p:cNvPr id="229" name="Square"/>
          <p:cNvSpPr/>
          <p:nvPr/>
        </p:nvSpPr>
        <p:spPr>
          <a:xfrm>
            <a:off x="2487744" y="5164863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230" name="Connection Line"/>
          <p:cNvCxnSpPr>
            <a:stCxn id="229" idx="0"/>
            <a:endCxn id="232" idx="0"/>
          </p:cNvCxnSpPr>
          <p:nvPr/>
        </p:nvCxnSpPr>
        <p:spPr>
          <a:xfrm>
            <a:off x="2995744" y="5672863"/>
            <a:ext cx="16795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231" name="Connection Line"/>
          <p:cNvCxnSpPr>
            <a:stCxn id="233" idx="0"/>
            <a:endCxn id="229" idx="0"/>
          </p:cNvCxnSpPr>
          <p:nvPr/>
        </p:nvCxnSpPr>
        <p:spPr>
          <a:xfrm>
            <a:off x="1028304" y="4377463"/>
            <a:ext cx="1967441" cy="129540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232" name="Square"/>
          <p:cNvSpPr/>
          <p:nvPr/>
        </p:nvSpPr>
        <p:spPr>
          <a:xfrm>
            <a:off x="4167318" y="5789514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233" name="Circle"/>
          <p:cNvSpPr/>
          <p:nvPr/>
        </p:nvSpPr>
        <p:spPr>
          <a:xfrm>
            <a:off x="774304" y="41234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4" name="Equation"/>
          <p:cNvSpPr txBox="1"/>
          <p:nvPr/>
        </p:nvSpPr>
        <p:spPr>
          <a:xfrm>
            <a:off x="896394" y="4250084"/>
            <a:ext cx="263820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235" name="Circle"/>
          <p:cNvSpPr/>
          <p:nvPr/>
        </p:nvSpPr>
        <p:spPr>
          <a:xfrm>
            <a:off x="774304" y="54188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6" name="Equation"/>
          <p:cNvSpPr txBox="1"/>
          <p:nvPr/>
        </p:nvSpPr>
        <p:spPr>
          <a:xfrm>
            <a:off x="896394" y="5545485"/>
            <a:ext cx="29222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237" name="Circle"/>
          <p:cNvSpPr/>
          <p:nvPr/>
        </p:nvSpPr>
        <p:spPr>
          <a:xfrm>
            <a:off x="1643724" y="5558185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238" name="Connection Line"/>
          <p:cNvCxnSpPr>
            <a:stCxn id="235" idx="0"/>
            <a:endCxn id="242" idx="0"/>
          </p:cNvCxnSpPr>
          <p:nvPr/>
        </p:nvCxnSpPr>
        <p:spPr>
          <a:xfrm>
            <a:off x="1028304" y="5672863"/>
            <a:ext cx="1967441" cy="1723557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239" name="Connection Line"/>
          <p:cNvCxnSpPr>
            <a:stCxn id="237" idx="0"/>
            <a:endCxn id="229" idx="0"/>
          </p:cNvCxnSpPr>
          <p:nvPr/>
        </p:nvCxnSpPr>
        <p:spPr>
          <a:xfrm flipV="1">
            <a:off x="1897724" y="5672863"/>
            <a:ext cx="1098021" cy="13932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240" name="Connection Line"/>
          <p:cNvCxnSpPr>
            <a:stCxn id="241" idx="0"/>
            <a:endCxn id="242" idx="0"/>
          </p:cNvCxnSpPr>
          <p:nvPr/>
        </p:nvCxnSpPr>
        <p:spPr>
          <a:xfrm flipV="1">
            <a:off x="2050124" y="7396419"/>
            <a:ext cx="945621" cy="44838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241" name="Circle"/>
          <p:cNvSpPr/>
          <p:nvPr/>
        </p:nvSpPr>
        <p:spPr>
          <a:xfrm>
            <a:off x="1796124" y="759080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2" name="Square"/>
          <p:cNvSpPr/>
          <p:nvPr/>
        </p:nvSpPr>
        <p:spPr>
          <a:xfrm>
            <a:off x="2487744" y="688841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243" name="Connection Line"/>
          <p:cNvCxnSpPr>
            <a:stCxn id="242" idx="0"/>
            <a:endCxn id="232" idx="0"/>
          </p:cNvCxnSpPr>
          <p:nvPr/>
        </p:nvCxnSpPr>
        <p:spPr>
          <a:xfrm flipV="1">
            <a:off x="2995744" y="6297514"/>
            <a:ext cx="16795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246" name="Group"/>
          <p:cNvGrpSpPr/>
          <p:nvPr/>
        </p:nvGrpSpPr>
        <p:grpSpPr>
          <a:xfrm>
            <a:off x="5577382" y="5789514"/>
            <a:ext cx="1016001" cy="1016001"/>
            <a:chOff x="0" y="0"/>
            <a:chExt cx="1016000" cy="1016000"/>
          </a:xfrm>
        </p:grpSpPr>
        <p:sp>
          <p:nvSpPr>
            <p:cNvPr id="244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245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261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6212963"/>
            <a:ext cx="394065" cy="169102"/>
          </a:xfrm>
          <a:prstGeom prst="rect">
            <a:avLst/>
          </a:prstGeom>
        </p:spPr>
      </p:pic>
      <p:cxnSp>
        <p:nvCxnSpPr>
          <p:cNvPr id="248" name="Connection Line"/>
          <p:cNvCxnSpPr>
            <a:stCxn id="235" idx="0"/>
            <a:endCxn id="222" idx="0"/>
          </p:cNvCxnSpPr>
          <p:nvPr/>
        </p:nvCxnSpPr>
        <p:spPr>
          <a:xfrm flipV="1">
            <a:off x="1028304" y="3979652"/>
            <a:ext cx="1942041" cy="169321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249" name="Rectangle"/>
          <p:cNvSpPr/>
          <p:nvPr/>
        </p:nvSpPr>
        <p:spPr>
          <a:xfrm>
            <a:off x="1415124" y="1506796"/>
            <a:ext cx="5284722" cy="7716773"/>
          </a:xfrm>
          <a:prstGeom prst="rect">
            <a:avLst/>
          </a:prstGeom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50" name="Rectangle"/>
          <p:cNvSpPr/>
          <p:nvPr/>
        </p:nvSpPr>
        <p:spPr>
          <a:xfrm>
            <a:off x="7368446" y="2640857"/>
            <a:ext cx="4513795" cy="3139059"/>
          </a:xfrm>
          <a:prstGeom prst="rect">
            <a:avLst/>
          </a:prstGeom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BP - 2a: A&gt;&gt;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BP - 2a: A&gt;&gt;W</a:t>
            </a:r>
          </a:p>
        </p:txBody>
      </p:sp>
      <p:sp>
        <p:nvSpPr>
          <p:cNvPr id="265" name="Equation"/>
          <p:cNvSpPr txBox="1"/>
          <p:nvPr/>
        </p:nvSpPr>
        <p:spPr>
          <a:xfrm>
            <a:off x="1876512" y="2105753"/>
            <a:ext cx="300804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266" name="Equation"/>
          <p:cNvSpPr txBox="1"/>
          <p:nvPr/>
        </p:nvSpPr>
        <p:spPr>
          <a:xfrm>
            <a:off x="2443778" y="2105753"/>
            <a:ext cx="272917" cy="2635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pic>
        <p:nvPicPr>
          <p:cNvPr id="267" name="NeuralNetComputation22.mp4" descr="NeuralNetComputation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7922" y="3684438"/>
            <a:ext cx="7871745" cy="44244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Text"/>
          <p:cNvSpPr txBox="1"/>
          <p:nvPr/>
        </p:nvSpPr>
        <p:spPr>
          <a:xfrm>
            <a:off x="34445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269" name="Text"/>
          <p:cNvSpPr txBox="1"/>
          <p:nvPr/>
        </p:nvSpPr>
        <p:spPr>
          <a:xfrm>
            <a:off x="3444580" y="2630629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270" name="Text"/>
          <p:cNvSpPr txBox="1"/>
          <p:nvPr/>
        </p:nvSpPr>
        <p:spPr>
          <a:xfrm>
            <a:off x="4282780" y="1834762"/>
            <a:ext cx="476840" cy="5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271" name="Text"/>
          <p:cNvSpPr txBox="1"/>
          <p:nvPr/>
        </p:nvSpPr>
        <p:spPr>
          <a:xfrm>
            <a:off x="4282780" y="2630629"/>
            <a:ext cx="47684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272" name="Text"/>
          <p:cNvSpPr txBox="1"/>
          <p:nvPr/>
        </p:nvSpPr>
        <p:spPr>
          <a:xfrm>
            <a:off x="7950726" y="1868629"/>
            <a:ext cx="422280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</a:p>
        </p:txBody>
      </p:sp>
      <p:sp>
        <p:nvSpPr>
          <p:cNvPr id="273" name="Text"/>
          <p:cNvSpPr txBox="1"/>
          <p:nvPr/>
        </p:nvSpPr>
        <p:spPr>
          <a:xfrm>
            <a:off x="7950200" y="2664496"/>
            <a:ext cx="423332" cy="56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m:oMathPara>
            </a14:m>
          </a:p>
        </p:txBody>
      </p:sp>
      <p:sp>
        <p:nvSpPr>
          <p:cNvPr id="274" name="Equation"/>
          <p:cNvSpPr txBox="1"/>
          <p:nvPr/>
        </p:nvSpPr>
        <p:spPr>
          <a:xfrm>
            <a:off x="5402134" y="2165633"/>
            <a:ext cx="306901" cy="267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275" name="Equation"/>
          <p:cNvSpPr txBox="1"/>
          <p:nvPr/>
        </p:nvSpPr>
        <p:spPr>
          <a:xfrm>
            <a:off x="6216692" y="2167792"/>
            <a:ext cx="277870" cy="2635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276" name="Equation"/>
          <p:cNvSpPr txBox="1"/>
          <p:nvPr/>
        </p:nvSpPr>
        <p:spPr>
          <a:xfrm>
            <a:off x="5783076" y="1796184"/>
            <a:ext cx="306629" cy="3595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277" name="Equation"/>
          <p:cNvSpPr txBox="1"/>
          <p:nvPr/>
        </p:nvSpPr>
        <p:spPr>
          <a:xfrm>
            <a:off x="6726736" y="1789292"/>
            <a:ext cx="295176" cy="3794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278" name="Equation"/>
          <p:cNvSpPr txBox="1"/>
          <p:nvPr/>
        </p:nvSpPr>
        <p:spPr>
          <a:xfrm>
            <a:off x="9391691" y="2071803"/>
            <a:ext cx="297384" cy="359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000"/>
          </a:p>
        </p:txBody>
      </p:sp>
      <p:sp>
        <p:nvSpPr>
          <p:cNvPr id="279" name="Equation"/>
          <p:cNvSpPr txBox="1"/>
          <p:nvPr/>
        </p:nvSpPr>
        <p:spPr>
          <a:xfrm>
            <a:off x="9829172" y="1786219"/>
            <a:ext cx="313552" cy="2851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200"/>
          </a:p>
        </p:txBody>
      </p:sp>
      <p:pic>
        <p:nvPicPr>
          <p:cNvPr id="280" name="Line Shape" descr="Line Shap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88011" y="1873421"/>
            <a:ext cx="6757452" cy="1540559"/>
          </a:xfrm>
          <a:prstGeom prst="rect">
            <a:avLst/>
          </a:prstGeom>
        </p:spPr>
      </p:pic>
      <p:sp>
        <p:nvSpPr>
          <p:cNvPr id="282" name="Rectangle"/>
          <p:cNvSpPr/>
          <p:nvPr/>
        </p:nvSpPr>
        <p:spPr>
          <a:xfrm>
            <a:off x="3154725" y="1725315"/>
            <a:ext cx="1650942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3" name="Rectangle"/>
          <p:cNvSpPr/>
          <p:nvPr/>
        </p:nvSpPr>
        <p:spPr>
          <a:xfrm>
            <a:off x="7831121" y="1725315"/>
            <a:ext cx="751360" cy="169436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4" name="Equation"/>
          <p:cNvSpPr txBox="1"/>
          <p:nvPr/>
        </p:nvSpPr>
        <p:spPr>
          <a:xfrm>
            <a:off x="10196618" y="2634884"/>
            <a:ext cx="2129553" cy="7863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f>
                          <m:fPr>
                            <m:ctrlP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den>
                        </m:f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1,0.5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mr>
                  </m:m>
                </m:oMath>
              </m:oMathPara>
            </a14:m>
            <a:endParaRPr sz="2900"/>
          </a:p>
        </p:txBody>
      </p:sp>
      <p:pic>
        <p:nvPicPr>
          <p:cNvPr id="285" name="latex-image-1.pdf" descr="latex-image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70861" y="3811489"/>
            <a:ext cx="5017069" cy="38854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1611" fill="hold"/>
                                        <p:tgtEl>
                                          <p:spTgt spid="2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OD1: Essential elements making deep nets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1752">
              <a:defRPr spc="137" sz="6864"/>
            </a:lvl1pPr>
          </a:lstStyle>
          <a:p>
            <a:pPr/>
            <a:r>
              <a:t>MOD1: Essential elements making deep nets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ore layer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more layers</a:t>
            </a:r>
          </a:p>
        </p:txBody>
      </p:sp>
      <p:sp>
        <p:nvSpPr>
          <p:cNvPr id="290" name="Square"/>
          <p:cNvSpPr/>
          <p:nvPr/>
        </p:nvSpPr>
        <p:spPr>
          <a:xfrm>
            <a:off x="8040356" y="2865190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291" name="Connection Line"/>
          <p:cNvCxnSpPr>
            <a:stCxn id="290" idx="0"/>
            <a:endCxn id="293" idx="0"/>
          </p:cNvCxnSpPr>
          <p:nvPr/>
        </p:nvCxnSpPr>
        <p:spPr>
          <a:xfrm>
            <a:off x="8548356" y="3373190"/>
            <a:ext cx="1249595" cy="70448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292" name="Connection Line"/>
          <p:cNvCxnSpPr>
            <a:stCxn id="294" idx="0"/>
            <a:endCxn id="290" idx="0"/>
          </p:cNvCxnSpPr>
          <p:nvPr/>
        </p:nvCxnSpPr>
        <p:spPr>
          <a:xfrm flipV="1">
            <a:off x="7087989" y="3373190"/>
            <a:ext cx="1460368" cy="2243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293" name="Square"/>
          <p:cNvSpPr/>
          <p:nvPr/>
        </p:nvSpPr>
        <p:spPr>
          <a:xfrm>
            <a:off x="9289950" y="356967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294" name="Circle"/>
          <p:cNvSpPr/>
          <p:nvPr/>
        </p:nvSpPr>
        <p:spPr>
          <a:xfrm>
            <a:off x="6833989" y="3343557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95" name="Circle"/>
          <p:cNvSpPr/>
          <p:nvPr/>
        </p:nvSpPr>
        <p:spPr>
          <a:xfrm>
            <a:off x="6833989" y="5111182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96" name="Circle"/>
          <p:cNvSpPr/>
          <p:nvPr/>
        </p:nvSpPr>
        <p:spPr>
          <a:xfrm>
            <a:off x="7364345" y="280576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97" name="Equation"/>
          <p:cNvSpPr txBox="1"/>
          <p:nvPr/>
        </p:nvSpPr>
        <p:spPr>
          <a:xfrm>
            <a:off x="7453105" y="2932382"/>
            <a:ext cx="33048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cxnSp>
        <p:nvCxnSpPr>
          <p:cNvPr id="298" name="Connection Line"/>
          <p:cNvCxnSpPr>
            <a:stCxn id="295" idx="0"/>
            <a:endCxn id="303" idx="0"/>
          </p:cNvCxnSpPr>
          <p:nvPr/>
        </p:nvCxnSpPr>
        <p:spPr>
          <a:xfrm flipV="1">
            <a:off x="7087989" y="5096747"/>
            <a:ext cx="1460368" cy="26843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299" name="Connection Line"/>
          <p:cNvCxnSpPr>
            <a:stCxn id="296" idx="0"/>
            <a:endCxn id="290" idx="0"/>
          </p:cNvCxnSpPr>
          <p:nvPr/>
        </p:nvCxnSpPr>
        <p:spPr>
          <a:xfrm>
            <a:off x="7618345" y="3059760"/>
            <a:ext cx="930012" cy="31343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300" name="Connection Line"/>
          <p:cNvCxnSpPr>
            <a:stCxn id="301" idx="0"/>
            <a:endCxn id="303" idx="0"/>
          </p:cNvCxnSpPr>
          <p:nvPr/>
        </p:nvCxnSpPr>
        <p:spPr>
          <a:xfrm>
            <a:off x="7618345" y="4678030"/>
            <a:ext cx="930012" cy="41871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301" name="Circle"/>
          <p:cNvSpPr/>
          <p:nvPr/>
        </p:nvSpPr>
        <p:spPr>
          <a:xfrm>
            <a:off x="7364345" y="442403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02" name="Equation"/>
          <p:cNvSpPr txBox="1"/>
          <p:nvPr/>
        </p:nvSpPr>
        <p:spPr>
          <a:xfrm>
            <a:off x="7453105" y="4550652"/>
            <a:ext cx="351402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303" name="Square"/>
          <p:cNvSpPr/>
          <p:nvPr/>
        </p:nvSpPr>
        <p:spPr>
          <a:xfrm>
            <a:off x="8040356" y="45887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304" name="Connection Line"/>
          <p:cNvCxnSpPr>
            <a:stCxn id="303" idx="0"/>
            <a:endCxn id="293" idx="0"/>
          </p:cNvCxnSpPr>
          <p:nvPr/>
        </p:nvCxnSpPr>
        <p:spPr>
          <a:xfrm flipV="1">
            <a:off x="8548356" y="4077672"/>
            <a:ext cx="1249595" cy="101907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307" name="Group"/>
          <p:cNvGrpSpPr/>
          <p:nvPr/>
        </p:nvGrpSpPr>
        <p:grpSpPr>
          <a:xfrm>
            <a:off x="10700014" y="3569672"/>
            <a:ext cx="1016001" cy="1016001"/>
            <a:chOff x="0" y="0"/>
            <a:chExt cx="1016000" cy="1016000"/>
          </a:xfrm>
        </p:grpSpPr>
        <p:sp>
          <p:nvSpPr>
            <p:cNvPr id="305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06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350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014" y="3993122"/>
            <a:ext cx="381364" cy="169102"/>
          </a:xfrm>
          <a:prstGeom prst="rect">
            <a:avLst/>
          </a:prstGeom>
        </p:spPr>
      </p:pic>
      <p:sp>
        <p:nvSpPr>
          <p:cNvPr id="309" name="Circle"/>
          <p:cNvSpPr/>
          <p:nvPr/>
        </p:nvSpPr>
        <p:spPr>
          <a:xfrm>
            <a:off x="12097377" y="3823672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10" name="Equation"/>
          <p:cNvSpPr txBox="1"/>
          <p:nvPr/>
        </p:nvSpPr>
        <p:spPr>
          <a:xfrm>
            <a:off x="12266668" y="3950056"/>
            <a:ext cx="169419" cy="2552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2900"/>
          </a:p>
        </p:txBody>
      </p:sp>
      <p:pic>
        <p:nvPicPr>
          <p:cNvPr id="352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5950" y="3993122"/>
            <a:ext cx="394065" cy="169101"/>
          </a:xfrm>
          <a:prstGeom prst="rect">
            <a:avLst/>
          </a:prstGeom>
        </p:spPr>
      </p:pic>
      <p:pic>
        <p:nvPicPr>
          <p:cNvPr id="354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8133" y="5528785"/>
            <a:ext cx="322569" cy="302476"/>
          </a:xfrm>
          <a:prstGeom prst="rect">
            <a:avLst/>
          </a:prstGeom>
        </p:spPr>
      </p:pic>
      <p:sp>
        <p:nvSpPr>
          <p:cNvPr id="313" name="Square"/>
          <p:cNvSpPr/>
          <p:nvPr/>
        </p:nvSpPr>
        <p:spPr>
          <a:xfrm>
            <a:off x="2462344" y="1748096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314" name="Connection Line"/>
          <p:cNvCxnSpPr>
            <a:stCxn id="313" idx="0"/>
            <a:endCxn id="316" idx="0"/>
          </p:cNvCxnSpPr>
          <p:nvPr/>
        </p:nvCxnSpPr>
        <p:spPr>
          <a:xfrm>
            <a:off x="2970344" y="2256096"/>
            <a:ext cx="17049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315" name="Connection Line"/>
          <p:cNvCxnSpPr>
            <a:stCxn id="332" idx="0"/>
            <a:endCxn id="313" idx="0"/>
          </p:cNvCxnSpPr>
          <p:nvPr/>
        </p:nvCxnSpPr>
        <p:spPr>
          <a:xfrm flipV="1">
            <a:off x="1028304" y="2256096"/>
            <a:ext cx="1942041" cy="212136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316" name="Square"/>
          <p:cNvSpPr/>
          <p:nvPr/>
        </p:nvSpPr>
        <p:spPr>
          <a:xfrm>
            <a:off x="4167318" y="2372747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317" name="Circle"/>
          <p:cNvSpPr/>
          <p:nvPr/>
        </p:nvSpPr>
        <p:spPr>
          <a:xfrm>
            <a:off x="1550590" y="165479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318" name="Connection Line"/>
          <p:cNvCxnSpPr>
            <a:stCxn id="317" idx="0"/>
            <a:endCxn id="313" idx="0"/>
          </p:cNvCxnSpPr>
          <p:nvPr/>
        </p:nvCxnSpPr>
        <p:spPr>
          <a:xfrm>
            <a:off x="1804590" y="1908799"/>
            <a:ext cx="1165755" cy="347298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319" name="Connection Line"/>
          <p:cNvCxnSpPr>
            <a:stCxn id="320" idx="0"/>
            <a:endCxn id="321" idx="0"/>
          </p:cNvCxnSpPr>
          <p:nvPr/>
        </p:nvCxnSpPr>
        <p:spPr>
          <a:xfrm>
            <a:off x="1897724" y="3779569"/>
            <a:ext cx="1072621" cy="200084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320" name="Circle"/>
          <p:cNvSpPr/>
          <p:nvPr/>
        </p:nvSpPr>
        <p:spPr>
          <a:xfrm>
            <a:off x="1643724" y="3525569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21" name="Square"/>
          <p:cNvSpPr/>
          <p:nvPr/>
        </p:nvSpPr>
        <p:spPr>
          <a:xfrm>
            <a:off x="2462344" y="3471652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322" name="Connection Line"/>
          <p:cNvCxnSpPr>
            <a:stCxn id="321" idx="0"/>
            <a:endCxn id="316" idx="0"/>
          </p:cNvCxnSpPr>
          <p:nvPr/>
        </p:nvCxnSpPr>
        <p:spPr>
          <a:xfrm flipV="1">
            <a:off x="2970344" y="2880747"/>
            <a:ext cx="17049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325" name="Group"/>
          <p:cNvGrpSpPr/>
          <p:nvPr/>
        </p:nvGrpSpPr>
        <p:grpSpPr>
          <a:xfrm>
            <a:off x="5577382" y="2372747"/>
            <a:ext cx="1016001" cy="1016001"/>
            <a:chOff x="0" y="0"/>
            <a:chExt cx="1016000" cy="1016000"/>
          </a:xfrm>
        </p:grpSpPr>
        <p:sp>
          <p:nvSpPr>
            <p:cNvPr id="323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24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356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8364" y="3235302"/>
            <a:ext cx="300430" cy="224892"/>
          </a:xfrm>
          <a:prstGeom prst="rect">
            <a:avLst/>
          </a:prstGeom>
        </p:spPr>
      </p:pic>
      <p:pic>
        <p:nvPicPr>
          <p:cNvPr id="358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2796196"/>
            <a:ext cx="394065" cy="169102"/>
          </a:xfrm>
          <a:prstGeom prst="rect">
            <a:avLst/>
          </a:prstGeom>
        </p:spPr>
      </p:pic>
      <p:sp>
        <p:nvSpPr>
          <p:cNvPr id="328" name="Square"/>
          <p:cNvSpPr/>
          <p:nvPr/>
        </p:nvSpPr>
        <p:spPr>
          <a:xfrm>
            <a:off x="2487744" y="5164863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329" name="Connection Line"/>
          <p:cNvCxnSpPr>
            <a:stCxn id="328" idx="0"/>
            <a:endCxn id="331" idx="0"/>
          </p:cNvCxnSpPr>
          <p:nvPr/>
        </p:nvCxnSpPr>
        <p:spPr>
          <a:xfrm>
            <a:off x="2995744" y="5672863"/>
            <a:ext cx="1679575" cy="62465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330" name="Connection Line"/>
          <p:cNvCxnSpPr>
            <a:stCxn id="332" idx="0"/>
            <a:endCxn id="328" idx="0"/>
          </p:cNvCxnSpPr>
          <p:nvPr/>
        </p:nvCxnSpPr>
        <p:spPr>
          <a:xfrm>
            <a:off x="1028304" y="4377463"/>
            <a:ext cx="1967441" cy="1295401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331" name="Square"/>
          <p:cNvSpPr/>
          <p:nvPr/>
        </p:nvSpPr>
        <p:spPr>
          <a:xfrm>
            <a:off x="4167318" y="5789514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5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∑</m:t>
                  </m:r>
                </m:oMath>
              </m:oMathPara>
            </a14:m>
          </a:p>
        </p:txBody>
      </p:sp>
      <p:sp>
        <p:nvSpPr>
          <p:cNvPr id="332" name="Circle"/>
          <p:cNvSpPr/>
          <p:nvPr/>
        </p:nvSpPr>
        <p:spPr>
          <a:xfrm>
            <a:off x="774304" y="41234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33" name="Equation"/>
          <p:cNvSpPr txBox="1"/>
          <p:nvPr/>
        </p:nvSpPr>
        <p:spPr>
          <a:xfrm>
            <a:off x="896394" y="4250084"/>
            <a:ext cx="263820" cy="254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334" name="Circle"/>
          <p:cNvSpPr/>
          <p:nvPr/>
        </p:nvSpPr>
        <p:spPr>
          <a:xfrm>
            <a:off x="774304" y="5418863"/>
            <a:ext cx="508001" cy="508001"/>
          </a:xfrm>
          <a:prstGeom prst="ellipse">
            <a:avLst/>
          </a:prstGeom>
          <a:solidFill>
            <a:srgbClr val="FFFC79">
              <a:alpha val="52532"/>
            </a:srgbClr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35" name="Equation"/>
          <p:cNvSpPr txBox="1"/>
          <p:nvPr/>
        </p:nvSpPr>
        <p:spPr>
          <a:xfrm>
            <a:off x="896394" y="5545485"/>
            <a:ext cx="292222" cy="2547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336" name="Circle"/>
          <p:cNvSpPr/>
          <p:nvPr/>
        </p:nvSpPr>
        <p:spPr>
          <a:xfrm>
            <a:off x="1643724" y="5558185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cxnSp>
        <p:nvCxnSpPr>
          <p:cNvPr id="337" name="Connection Line"/>
          <p:cNvCxnSpPr>
            <a:stCxn id="334" idx="0"/>
            <a:endCxn id="341" idx="0"/>
          </p:cNvCxnSpPr>
          <p:nvPr/>
        </p:nvCxnSpPr>
        <p:spPr>
          <a:xfrm>
            <a:off x="1028304" y="5672863"/>
            <a:ext cx="1967441" cy="1723557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338" name="Connection Line"/>
          <p:cNvCxnSpPr>
            <a:stCxn id="336" idx="0"/>
            <a:endCxn id="328" idx="0"/>
          </p:cNvCxnSpPr>
          <p:nvPr/>
        </p:nvCxnSpPr>
        <p:spPr>
          <a:xfrm flipV="1">
            <a:off x="1897724" y="5672863"/>
            <a:ext cx="1098021" cy="139323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cxnSp>
        <p:nvCxnSpPr>
          <p:cNvPr id="339" name="Connection Line"/>
          <p:cNvCxnSpPr>
            <a:stCxn id="340" idx="0"/>
            <a:endCxn id="341" idx="0"/>
          </p:cNvCxnSpPr>
          <p:nvPr/>
        </p:nvCxnSpPr>
        <p:spPr>
          <a:xfrm flipV="1">
            <a:off x="2050124" y="7396419"/>
            <a:ext cx="945621" cy="44838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340" name="Circle"/>
          <p:cNvSpPr/>
          <p:nvPr/>
        </p:nvSpPr>
        <p:spPr>
          <a:xfrm>
            <a:off x="1796124" y="7590800"/>
            <a:ext cx="508001" cy="508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41" name="Square"/>
          <p:cNvSpPr/>
          <p:nvPr/>
        </p:nvSpPr>
        <p:spPr>
          <a:xfrm>
            <a:off x="2487744" y="6888419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119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m:oMathPara>
            </a14:m>
          </a:p>
        </p:txBody>
      </p:sp>
      <p:cxnSp>
        <p:nvCxnSpPr>
          <p:cNvPr id="342" name="Connection Line"/>
          <p:cNvCxnSpPr>
            <a:stCxn id="341" idx="0"/>
            <a:endCxn id="331" idx="0"/>
          </p:cNvCxnSpPr>
          <p:nvPr/>
        </p:nvCxnSpPr>
        <p:spPr>
          <a:xfrm flipV="1">
            <a:off x="2995744" y="6297514"/>
            <a:ext cx="1679575" cy="1098906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grpSp>
        <p:nvGrpSpPr>
          <p:cNvPr id="345" name="Group"/>
          <p:cNvGrpSpPr/>
          <p:nvPr/>
        </p:nvGrpSpPr>
        <p:grpSpPr>
          <a:xfrm>
            <a:off x="5577382" y="5789514"/>
            <a:ext cx="1016001" cy="1016001"/>
            <a:chOff x="0" y="0"/>
            <a:chExt cx="1016000" cy="1016000"/>
          </a:xfrm>
        </p:grpSpPr>
        <p:sp>
          <p:nvSpPr>
            <p:cNvPr id="343" name="Square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119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2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</a:p>
          </p:txBody>
        </p:sp>
        <p:sp>
          <p:nvSpPr>
            <p:cNvPr id="344" name="Line"/>
            <p:cNvSpPr/>
            <p:nvPr/>
          </p:nvSpPr>
          <p:spPr>
            <a:xfrm>
              <a:off x="128335" y="146049"/>
              <a:ext cx="759262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fill="norm" stroke="1" extrusionOk="0">
                  <a:moveTo>
                    <a:pt x="21600" y="59"/>
                  </a:moveTo>
                  <a:cubicBezTo>
                    <a:pt x="18484" y="-303"/>
                    <a:pt x="15400" y="1000"/>
                    <a:pt x="13322" y="3557"/>
                  </a:cubicBezTo>
                  <a:cubicBezTo>
                    <a:pt x="11603" y="5672"/>
                    <a:pt x="10774" y="8407"/>
                    <a:pt x="10024" y="11106"/>
                  </a:cubicBezTo>
                  <a:cubicBezTo>
                    <a:pt x="9376" y="13437"/>
                    <a:pt x="8739" y="15828"/>
                    <a:pt x="7314" y="17712"/>
                  </a:cubicBezTo>
                  <a:cubicBezTo>
                    <a:pt x="5531" y="20067"/>
                    <a:pt x="2787" y="21297"/>
                    <a:pt x="0" y="2098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pic>
        <p:nvPicPr>
          <p:cNvPr id="360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18" y="6212963"/>
            <a:ext cx="394065" cy="169102"/>
          </a:xfrm>
          <a:prstGeom prst="rect">
            <a:avLst/>
          </a:prstGeom>
        </p:spPr>
      </p:pic>
      <p:cxnSp>
        <p:nvCxnSpPr>
          <p:cNvPr id="347" name="Connection Line"/>
          <p:cNvCxnSpPr>
            <a:stCxn id="334" idx="0"/>
            <a:endCxn id="321" idx="0"/>
          </p:cNvCxnSpPr>
          <p:nvPr/>
        </p:nvCxnSpPr>
        <p:spPr>
          <a:xfrm flipV="1">
            <a:off x="1028304" y="3979652"/>
            <a:ext cx="1942041" cy="1693212"/>
          </a:xfrm>
          <a:prstGeom prst="straightConnector1">
            <a:avLst/>
          </a:prstGeom>
          <a:ln w="25400">
            <a:solidFill>
              <a:srgbClr val="011993"/>
            </a:solidFill>
            <a:miter lim="400000"/>
            <a:tailEnd type="arrow"/>
          </a:ln>
        </p:spPr>
      </p:cxnSp>
      <p:sp>
        <p:nvSpPr>
          <p:cNvPr id="348" name="Rectangle"/>
          <p:cNvSpPr/>
          <p:nvPr/>
        </p:nvSpPr>
        <p:spPr>
          <a:xfrm>
            <a:off x="1415124" y="1506796"/>
            <a:ext cx="5284722" cy="7716773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9" name="Rectangle"/>
          <p:cNvSpPr/>
          <p:nvPr/>
        </p:nvSpPr>
        <p:spPr>
          <a:xfrm>
            <a:off x="7368446" y="2640857"/>
            <a:ext cx="4513795" cy="3139059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Intuitive expansi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Intuitive expansion</a:t>
            </a:r>
          </a:p>
        </p:txBody>
      </p:sp>
      <p:sp>
        <p:nvSpPr>
          <p:cNvPr id="364" name="Rectangle"/>
          <p:cNvSpPr/>
          <p:nvPr/>
        </p:nvSpPr>
        <p:spPr>
          <a:xfrm>
            <a:off x="2518595" y="3074010"/>
            <a:ext cx="2098078" cy="4857184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5" name="Rectangle"/>
          <p:cNvSpPr/>
          <p:nvPr/>
        </p:nvSpPr>
        <p:spPr>
          <a:xfrm>
            <a:off x="7714511" y="3074742"/>
            <a:ext cx="2098078" cy="4855720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6" name="Rounded Rectangle"/>
          <p:cNvSpPr/>
          <p:nvPr/>
        </p:nvSpPr>
        <p:spPr>
          <a:xfrm>
            <a:off x="1401991" y="4702745"/>
            <a:ext cx="482601" cy="1230172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67" name="Line"/>
          <p:cNvSpPr/>
          <p:nvPr/>
        </p:nvSpPr>
        <p:spPr>
          <a:xfrm flipV="1">
            <a:off x="1934893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8" name="Rounded Rectangle"/>
          <p:cNvSpPr/>
          <p:nvPr/>
        </p:nvSpPr>
        <p:spPr>
          <a:xfrm>
            <a:off x="6107554" y="4702745"/>
            <a:ext cx="482601" cy="1230172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69" name="Line"/>
          <p:cNvSpPr/>
          <p:nvPr/>
        </p:nvSpPr>
        <p:spPr>
          <a:xfrm flipV="1">
            <a:off x="6885632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0" name="Line"/>
          <p:cNvSpPr/>
          <p:nvPr/>
        </p:nvSpPr>
        <p:spPr>
          <a:xfrm flipV="1">
            <a:off x="5095413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1" name="Rounded Rectangle"/>
          <p:cNvSpPr/>
          <p:nvPr/>
        </p:nvSpPr>
        <p:spPr>
          <a:xfrm>
            <a:off x="11120208" y="4702745"/>
            <a:ext cx="482601" cy="1230172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72" name="Line"/>
          <p:cNvSpPr/>
          <p:nvPr/>
        </p:nvSpPr>
        <p:spPr>
          <a:xfrm flipV="1">
            <a:off x="10108067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3" name="The most intuitive extension is simply adding more layers."/>
          <p:cNvSpPr/>
          <p:nvPr/>
        </p:nvSpPr>
        <p:spPr>
          <a:xfrm>
            <a:off x="747775" y="1992978"/>
            <a:ext cx="11459627" cy="652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lvl1pPr>
          </a:lstStyle>
          <a:p>
            <a:pPr/>
            <a:r>
              <a:t>The most intuitive extension is simply adding more layers.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he cost Intuitive expansi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The cost Intuitive expansion</a:t>
            </a:r>
          </a:p>
        </p:txBody>
      </p:sp>
      <p:sp>
        <p:nvSpPr>
          <p:cNvPr id="376" name="Rectangle"/>
          <p:cNvSpPr/>
          <p:nvPr/>
        </p:nvSpPr>
        <p:spPr>
          <a:xfrm>
            <a:off x="2518595" y="3074010"/>
            <a:ext cx="491121" cy="4857184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7" name="Rectangle"/>
          <p:cNvSpPr/>
          <p:nvPr/>
        </p:nvSpPr>
        <p:spPr>
          <a:xfrm>
            <a:off x="9429875" y="3074742"/>
            <a:ext cx="382714" cy="4855720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8" name="Rounded Rectangle"/>
          <p:cNvSpPr/>
          <p:nvPr/>
        </p:nvSpPr>
        <p:spPr>
          <a:xfrm>
            <a:off x="1401991" y="4702745"/>
            <a:ext cx="482601" cy="1230172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79" name="Line"/>
          <p:cNvSpPr/>
          <p:nvPr/>
        </p:nvSpPr>
        <p:spPr>
          <a:xfrm flipV="1">
            <a:off x="1934893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0" name="Line"/>
          <p:cNvSpPr/>
          <p:nvPr/>
        </p:nvSpPr>
        <p:spPr>
          <a:xfrm flipV="1">
            <a:off x="8600996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1" name="Line"/>
          <p:cNvSpPr/>
          <p:nvPr/>
        </p:nvSpPr>
        <p:spPr>
          <a:xfrm flipV="1">
            <a:off x="4410263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2" name="Rounded Rectangle"/>
          <p:cNvSpPr/>
          <p:nvPr/>
        </p:nvSpPr>
        <p:spPr>
          <a:xfrm>
            <a:off x="11120208" y="4702745"/>
            <a:ext cx="482601" cy="1230172"/>
          </a:xfrm>
          <a:prstGeom prst="roundRect">
            <a:avLst>
              <a:gd name="adj" fmla="val 50000"/>
            </a:avLst>
          </a:prstGeom>
          <a:solidFill>
            <a:srgbClr val="FFFC79">
              <a:alpha val="52532"/>
            </a:srgbClr>
          </a:solidFill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83" name="Line"/>
          <p:cNvSpPr/>
          <p:nvPr/>
        </p:nvSpPr>
        <p:spPr>
          <a:xfrm flipV="1">
            <a:off x="10108067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4" name="Rectangle"/>
          <p:cNvSpPr/>
          <p:nvPr/>
        </p:nvSpPr>
        <p:spPr>
          <a:xfrm>
            <a:off x="3643719" y="3074742"/>
            <a:ext cx="382714" cy="4855720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5" name="Line"/>
          <p:cNvSpPr/>
          <p:nvPr/>
        </p:nvSpPr>
        <p:spPr>
          <a:xfrm flipV="1">
            <a:off x="3060017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6" name="Rectangle"/>
          <p:cNvSpPr/>
          <p:nvPr/>
        </p:nvSpPr>
        <p:spPr>
          <a:xfrm>
            <a:off x="7922804" y="3074742"/>
            <a:ext cx="382715" cy="4855720"/>
          </a:xfrm>
          <a:prstGeom prst="rect">
            <a:avLst/>
          </a:prstGeom>
          <a:solidFill>
            <a:srgbClr val="4F8F00">
              <a:alpha val="37998"/>
            </a:srgbClr>
          </a:solidFill>
          <a:ln w="50800">
            <a:solidFill>
              <a:schemeClr val="accent3">
                <a:hueOff val="929958"/>
                <a:satOff val="10247"/>
                <a:lumOff val="-24509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7" name="Line"/>
          <p:cNvSpPr/>
          <p:nvPr/>
        </p:nvSpPr>
        <p:spPr>
          <a:xfrm flipV="1">
            <a:off x="7339102" y="5317830"/>
            <a:ext cx="5359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8" name="…"/>
          <p:cNvSpPr txBox="1"/>
          <p:nvPr/>
        </p:nvSpPr>
        <p:spPr>
          <a:xfrm>
            <a:off x="5887657" y="5057480"/>
            <a:ext cx="419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389" name="The simple scheme does not work well practically."/>
          <p:cNvSpPr/>
          <p:nvPr/>
        </p:nvSpPr>
        <p:spPr>
          <a:xfrm>
            <a:off x="747775" y="1992978"/>
            <a:ext cx="11459627" cy="652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lvl1pPr>
          </a:lstStyle>
          <a:p>
            <a:pPr/>
            <a:r>
              <a:t>The simple scheme does not work well practically.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: Identify one essential challenge makes building Deep Nets a NON-trivial task given that one can build neural networks?…"/>
          <p:cNvSpPr/>
          <p:nvPr/>
        </p:nvSpPr>
        <p:spPr>
          <a:xfrm>
            <a:off x="594229" y="2352456"/>
            <a:ext cx="11816342" cy="6230856"/>
          </a:xfrm>
          <a:prstGeom prst="rect">
            <a:avLst/>
          </a:prstGeom>
          <a:solidFill>
            <a:srgbClr val="C9C3BA">
              <a:alpha val="5497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just">
              <a:spcBef>
                <a:spcPts val="2400"/>
              </a:spcBef>
              <a:defRPr spc="45" sz="2300"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  <a:latin typeface="Avenir Heavy"/>
                <a:ea typeface="Avenir Heavy"/>
                <a:cs typeface="Avenir Heavy"/>
                <a:sym typeface="Avenir Heavy"/>
              </a:rPr>
              <a:t>Q</a:t>
            </a:r>
            <a:r>
              <a:t>: Identify one essential challenge makes building Deep Nets a NON-trivial task given that one can build neural networks?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The degrees of freedom in a DNN are too many. It requires very large training data sets to ensure the training and the test performance of a model to be close.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The computational complexity of such a model is too high for them to apply in practice.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The degrees of freedom are many and the hypothesis space is very high dimensional. The relationship between the input and output of a network is nonlinear due to multiple steps of activation. Searching in such a high dimensional space is difficult.</a:t>
            </a:r>
          </a:p>
          <a:p>
            <a:pPr marL="417285" indent="-417285" algn="just">
              <a:spcBef>
                <a:spcPts val="2400"/>
              </a:spcBef>
              <a:buSzPct val="100000"/>
              <a:buAutoNum type="alphaUcPeriod" startAt="1"/>
              <a:defRPr spc="45" sz="2300">
                <a:solidFill>
                  <a:srgbClr val="000000"/>
                </a:solidFill>
              </a:defRPr>
            </a:pPr>
            <a:r>
              <a:t>Implementation of deep neural networks is very complicated and bug-prone. </a:t>
            </a:r>
          </a:p>
        </p:txBody>
      </p:sp>
      <p:sp>
        <p:nvSpPr>
          <p:cNvPr id="392" name="Rectangle"/>
          <p:cNvSpPr/>
          <p:nvPr/>
        </p:nvSpPr>
        <p:spPr>
          <a:xfrm>
            <a:off x="443519" y="5546136"/>
            <a:ext cx="12117762" cy="2780316"/>
          </a:xfrm>
          <a:prstGeom prst="rect">
            <a:avLst/>
          </a:prstGeom>
          <a:ln w="63500">
            <a:solidFill>
              <a:schemeClr val="accent3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3" name="YOUR OPINION of the challeng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YOUR OPINION of the challenge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